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6" r:id="rId2"/>
  </p:sldMasterIdLst>
  <p:notesMasterIdLst>
    <p:notesMasterId r:id="rId39"/>
  </p:notesMasterIdLst>
  <p:sldIdLst>
    <p:sldId id="362" r:id="rId3"/>
    <p:sldId id="365" r:id="rId4"/>
    <p:sldId id="281" r:id="rId5"/>
    <p:sldId id="369" r:id="rId6"/>
    <p:sldId id="401" r:id="rId7"/>
    <p:sldId id="403" r:id="rId8"/>
    <p:sldId id="404" r:id="rId9"/>
    <p:sldId id="405" r:id="rId10"/>
    <p:sldId id="372" r:id="rId11"/>
    <p:sldId id="406" r:id="rId12"/>
    <p:sldId id="373" r:id="rId13"/>
    <p:sldId id="375" r:id="rId14"/>
    <p:sldId id="431" r:id="rId15"/>
    <p:sldId id="427" r:id="rId16"/>
    <p:sldId id="428" r:id="rId17"/>
    <p:sldId id="429" r:id="rId18"/>
    <p:sldId id="430" r:id="rId19"/>
    <p:sldId id="432" r:id="rId20"/>
    <p:sldId id="407" r:id="rId21"/>
    <p:sldId id="419" r:id="rId22"/>
    <p:sldId id="421" r:id="rId23"/>
    <p:sldId id="385" r:id="rId24"/>
    <p:sldId id="424" r:id="rId25"/>
    <p:sldId id="408" r:id="rId26"/>
    <p:sldId id="409" r:id="rId27"/>
    <p:sldId id="411" r:id="rId28"/>
    <p:sldId id="410" r:id="rId29"/>
    <p:sldId id="423" r:id="rId30"/>
    <p:sldId id="413" r:id="rId31"/>
    <p:sldId id="422" r:id="rId32"/>
    <p:sldId id="412" r:id="rId33"/>
    <p:sldId id="414" r:id="rId34"/>
    <p:sldId id="415" r:id="rId35"/>
    <p:sldId id="416" r:id="rId36"/>
    <p:sldId id="417" r:id="rId37"/>
    <p:sldId id="418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2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4" y="33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87063-BF6F-465F-B420-F1AC7CA3C2C0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B7CD2-4050-4283-926D-667498304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9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70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9EC0D-3E2E-03E4-9046-5D673F9DB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D7A9C1-2FDC-7178-0F7B-A9FF4A043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A4FF15-4FAB-2965-1DF4-4F701D815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BB101-C1BD-091F-E1DA-9EB1DA6B6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51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6D733-F0DA-5E65-973B-B465E0D8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DABC41-0AE2-FDD5-AC6C-6EE9B4A9E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E81F96-5348-2E6B-7AF6-C2EE3189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6A7955-67C7-2A68-BE5E-822F22E1A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006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47F0-3E39-DBA3-486B-FA4FE5E2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32E357-8F19-A32A-2F03-92CEE138F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E058EB-BC04-2CC9-7D94-7DDF7CF54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B7FF46-B14A-E420-ABD9-83DEB8990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256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49AE-00A8-A7D6-82B5-FE49BCC77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A8732-9DD1-EC64-C3A2-DA6378A41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43CD23-CB37-7CB5-BCEF-E528D426B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2383AB-7EDA-7BA8-28AC-5D75960A3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69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B8B49-18E8-BB66-E537-C1326883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189C72-C779-E554-62D5-D2975092A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757EB0-5511-3996-D921-FAB194F15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DE2EB1-C562-D561-37B1-6C4C7B5B7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60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FD2B8-E196-56FE-7FB3-58C00EF8C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98566-F24F-46D2-BCB4-B88252349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0BB94D-5E48-0A84-8C07-CA0A02301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4D3840-8E82-D0B4-BD79-C5473314E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03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EF7C-E538-86A8-FFB3-0F350AC37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5CB3CA-4E15-5FEA-0AE8-A5ADD5DE8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C8D663-B946-6098-5060-922032E0E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0AA1EE-78A2-3A08-894F-5826CC534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167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4F53A-DDA6-5D49-CEAF-7A77754BB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9A8DD7-4C44-F645-468C-DC8A49DD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50CCEE-997E-696C-C09B-A0062C3C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7F01AA-DFAE-65E7-8522-2C2CBC548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718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05740-2F82-7000-23BE-B05FCD695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864950-735C-46BB-A5A4-46E514C02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23E723-4D3C-B254-A487-B3C3B3AF8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C59F5-12C5-41D3-E442-650BE81BA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82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52929-2BCC-10F7-D67B-DB24B11B2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727F93-EE17-6C6B-F8CE-B0F130418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AEA4D5-B05B-A764-E230-7BA77491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5E6DB-332D-4385-321C-3704D399D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65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9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CF2AD-7B63-1E5D-3199-00C35B4A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B13B5-B57D-2744-60D6-18C795820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439040-E6CD-4821-ABC0-ACBEACAE3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A8A88E-D8A1-1E8F-3EB7-DDBF9048B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25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9FD28-F0C5-C382-F289-4CD0724E6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A24DC6-F650-A3B2-63E7-49908C61C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267017-72F3-EA24-0673-C344E1D73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79874-1BE0-6840-35F1-32AA6CD11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640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A1176-450C-6F67-3180-DE49C0A87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3876EC-85D7-DFD2-9441-D93AD951B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81FE3-93DB-6BBA-4E5B-0C4EE510D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9AEF93-B2C7-1316-FF6A-EE9FA5E1A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69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7DFE7-5B08-118A-B83A-3B6E59A3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2148BD-BB8F-EC06-8C8F-E0F174760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8AA421-910C-5EBC-69AF-5822CF88F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40E13-556A-2F8E-A187-EE895F788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189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B4B59-D9AC-B021-8A00-FA9845F0E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F3EA2A-C307-9700-7A5B-D2BC312CD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1BDD1C-C7E0-0B8F-406C-D5339483A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D063B1-5828-BE07-66EE-F5EB3CFC3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037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C7457-221A-71B4-7CEA-596B5C01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4D7B93-35DC-B0E7-B31E-A60DC433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8400D7-BBC8-2739-ED68-1E24BC2CD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466DC0-FFF4-0B68-D054-412C5FD47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90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FE0FB-F089-7C73-2FC9-14AD34D8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EF646F-B8EB-645D-4DF7-2ADB994C1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4765B4-EF73-B316-6B17-68D3E37D0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43C964-9EC4-DD00-7D7D-7A8668729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3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B472E-A0F9-9115-DE3C-A73DB132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5EEFC3-68FA-A020-6BD4-6A7A406FA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764B29-203C-5004-E697-CAE2FE969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87E41D-929E-964A-707D-C4BC434F5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217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EFB43-A105-CAC3-BDEF-228A8690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CA574E-F946-96B9-A942-C02EBF0D8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2CE66E-5A90-F7F0-928C-A0D3529CA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45B58-7585-41D5-752B-67DC904BF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72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D5589-C7D1-030F-594D-64F66FEF7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DA38E3-09E1-39EA-20E8-6B94F9007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00EFD7-ED84-822F-AD08-FD676ED61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C62F5-81F9-58A4-BE33-AB0226B84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527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86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7DB3A-4495-54CD-CD04-EF35C6576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E921F7-BAA3-819B-CE13-E52FC286B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CA96C9-F724-9743-F8E2-4230A03EF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1D538-8D61-50E9-B91E-53F13DD106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7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575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09627-CA6D-01F1-836A-9D1536416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A862A8-E39D-F91A-0B24-CDC56F3C2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DC2F9A-FDE8-7ADF-4566-C1532224A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658F25-2DF7-D1E5-D112-CAF7F40AB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526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8A65A-319D-3273-3083-39FE0D91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C3F736-2DF3-1439-3A96-8CF18FD62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985D84-6E4A-9397-4DE0-8F61E56E6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D56B92-14BD-E5C8-0BE3-5A92B2689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0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99B23-A2A6-694F-BA57-EDA19FC9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65890-F1A4-A54F-EE6C-1C8B03CFC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588C12-7986-14FF-0C33-1C0842F16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DD026-4BC9-ECF4-3CB8-714FED023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1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0F28E-F419-A53C-75A2-309B49E76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BDBF97-F0A9-3D87-612E-05C4AA4E1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53F040-D5CF-08A0-8398-C6345740C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DB672E-9FE2-C506-66E7-E4793F5D2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7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18ED7-6B17-96E6-664F-5396B8E6C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1D9571-5C3C-3D38-2960-1F459447E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6FFB3C-8D61-F87C-11CC-E36EB22C7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8C004E-9E58-BAB0-DB34-C4A2EAF74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6B7CD2-4050-4283-926D-6674983048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5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32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92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1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60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30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00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60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0" r:id="rId3"/>
    <p:sldLayoutId id="214748366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76">
          <p15:clr>
            <a:srgbClr val="F26B43"/>
          </p15:clr>
        </p15:guide>
        <p15:guide id="2" orient="horz" pos="1140">
          <p15:clr>
            <a:srgbClr val="F26B43"/>
          </p15:clr>
        </p15:guide>
        <p15:guide id="3" pos="415">
          <p15:clr>
            <a:srgbClr val="F26B43"/>
          </p15:clr>
        </p15:guide>
        <p15:guide id="4" pos="72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2DF665-A1EA-439B-81CA-E1C81BF78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3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4 Regular" pitchFamily="2" charset="-127"/>
          <a:ea typeface="프리젠테이션 4 Regular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76">
          <p15:clr>
            <a:srgbClr val="F26B43"/>
          </p15:clr>
        </p15:guide>
        <p15:guide id="2" orient="horz" pos="1140">
          <p15:clr>
            <a:srgbClr val="F26B43"/>
          </p15:clr>
        </p15:guide>
        <p15:guide id="3" pos="415">
          <p15:clr>
            <a:srgbClr val="F26B43"/>
          </p15:clr>
        </p15:guide>
        <p15:guide id="4" pos="72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design.co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89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87.png"/><Relationship Id="rId9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bit-Libra/1st_Project_MachineLearn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jp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jp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jpg"/><Relationship Id="rId22" Type="http://schemas.openxmlformats.org/officeDocument/2006/relationships/image" Target="../media/image29.jpe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83AD59-8E20-453A-BD96-4A9E1AEF2BCA}"/>
              </a:ext>
            </a:extLst>
          </p:cNvPr>
          <p:cNvGrpSpPr/>
          <p:nvPr/>
        </p:nvGrpSpPr>
        <p:grpSpPr>
          <a:xfrm>
            <a:off x="5468264" y="1927120"/>
            <a:ext cx="1255472" cy="654603"/>
            <a:chOff x="5468264" y="2050945"/>
            <a:chExt cx="1255472" cy="6546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C11127-C62C-481F-B4CC-EEC0E1F848CA}"/>
                </a:ext>
              </a:extLst>
            </p:cNvPr>
            <p:cNvSpPr txBox="1"/>
            <p:nvPr/>
          </p:nvSpPr>
          <p:spPr>
            <a:xfrm>
              <a:off x="5468264" y="2050945"/>
              <a:ext cx="1255472" cy="6546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프리젠테이션 9 Black" pitchFamily="2" charset="-127"/>
                  <a:ea typeface="프리젠테이션 9 Black" pitchFamily="2" charset="-127"/>
                </a:rPr>
                <a:t>2024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80F0189-77CA-4206-A6E9-CF6C076B981E}"/>
                </a:ext>
              </a:extLst>
            </p:cNvPr>
            <p:cNvCxnSpPr>
              <a:cxnSpLocks/>
            </p:cNvCxnSpPr>
            <p:nvPr/>
          </p:nvCxnSpPr>
          <p:spPr>
            <a:xfrm>
              <a:off x="5988656" y="2705548"/>
              <a:ext cx="21468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hlinkClick r:id="rId3"/>
            <a:extLst>
              <a:ext uri="{FF2B5EF4-FFF2-40B4-BE49-F238E27FC236}">
                <a16:creationId xmlns:a16="http://schemas.microsoft.com/office/drawing/2014/main" id="{3149E8ED-1111-4EAE-B987-81B3D018ECC3}"/>
              </a:ext>
            </a:extLst>
          </p:cNvPr>
          <p:cNvSpPr txBox="1"/>
          <p:nvPr/>
        </p:nvSpPr>
        <p:spPr>
          <a:xfrm>
            <a:off x="5255225" y="5839395"/>
            <a:ext cx="168155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>
                    <a:alpha val="7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https://www.thingdesign.co.kr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77FE79-7E7F-5BD6-69A5-FDDE9DF235EC}"/>
              </a:ext>
            </a:extLst>
          </p:cNvPr>
          <p:cNvSpPr txBox="1"/>
          <p:nvPr/>
        </p:nvSpPr>
        <p:spPr>
          <a:xfrm>
            <a:off x="2393637" y="2425984"/>
            <a:ext cx="7190045" cy="125374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Generative AI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및 지능형 에이전트 기반</a:t>
            </a:r>
            <a:b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</a:br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교육 인프라</a:t>
            </a:r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 </a:t>
            </a:r>
            <a:r>
              <a: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예측 서비스</a:t>
            </a:r>
            <a:endParaRPr lang="en-US" altLang="ko-KR" sz="4000" b="1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3000000" scaled="0"/>
              </a:gradFill>
              <a:latin typeface="프리젠테이션 9 Black" pitchFamily="2" charset="-127"/>
              <a:ea typeface="프리젠테이션 9 Black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B37A1E4-CDF5-9A68-E4B9-18BD823724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59716 w 12192000"/>
              <a:gd name="connsiteY0" fmla="*/ 280555 h 6858000"/>
              <a:gd name="connsiteX1" fmla="*/ 259716 w 12192000"/>
              <a:gd name="connsiteY1" fmla="*/ 6577445 h 6858000"/>
              <a:gd name="connsiteX2" fmla="*/ 11932286 w 12192000"/>
              <a:gd name="connsiteY2" fmla="*/ 6577445 h 6858000"/>
              <a:gd name="connsiteX3" fmla="*/ 11932286 w 12192000"/>
              <a:gd name="connsiteY3" fmla="*/ 28055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9716" y="280555"/>
                </a:moveTo>
                <a:lnTo>
                  <a:pt x="259716" y="6577445"/>
                </a:lnTo>
                <a:lnTo>
                  <a:pt x="11932286" y="6577445"/>
                </a:lnTo>
                <a:lnTo>
                  <a:pt x="11932286" y="2805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0A1F7-A9EA-769A-4C60-123C153DFFD4}"/>
              </a:ext>
            </a:extLst>
          </p:cNvPr>
          <p:cNvSpPr txBox="1"/>
          <p:nvPr/>
        </p:nvSpPr>
        <p:spPr>
          <a:xfrm>
            <a:off x="4085834" y="4485699"/>
            <a:ext cx="4020331" cy="88184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생성형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AI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기반 서비스 개발자 양성 과정 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2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기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3000000" scaled="0"/>
              </a:gradFill>
              <a:latin typeface="프리젠테이션 9 Black" pitchFamily="2" charset="-127"/>
              <a:ea typeface="프리젠테이션 9 Black" pitchFamily="2" charset="-127"/>
            </a:endParaRPr>
          </a:p>
          <a:p>
            <a:pPr algn="ctr">
              <a:lnSpc>
                <a:spcPct val="110000"/>
              </a:lnSpc>
            </a:pP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3000000" scaled="0"/>
              </a:gradFill>
              <a:latin typeface="프리젠테이션 9 Black" pitchFamily="2" charset="-127"/>
              <a:ea typeface="프리젠테이션 9 Black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5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조 강승민</a:t>
            </a: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,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  <a:latin typeface="프리젠테이션 9 Black" pitchFamily="2" charset="-127"/>
                <a:ea typeface="프리젠테이션 9 Black" pitchFamily="2" charset="-127"/>
              </a:rPr>
              <a:t>김선희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3000000" scaled="0"/>
              </a:gradFill>
              <a:latin typeface="프리젠테이션 9 Black" pitchFamily="2" charset="-127"/>
              <a:ea typeface="프리젠테이션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287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D2B54-A4C7-021D-1A65-3815A7BE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1B9279-6F8C-A17C-C0E7-E6FABC2EBB66}"/>
              </a:ext>
            </a:extLst>
          </p:cNvPr>
          <p:cNvSpPr/>
          <p:nvPr/>
        </p:nvSpPr>
        <p:spPr>
          <a:xfrm>
            <a:off x="3945505" y="1415722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8E5735-41F5-13AE-EC0D-1C8B0B79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" t="9207" r="8479" b="8495"/>
          <a:stretch>
            <a:fillRect/>
          </a:stretch>
        </p:blipFill>
        <p:spPr>
          <a:xfrm>
            <a:off x="4059286" y="1535927"/>
            <a:ext cx="3388694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D708BBD-842C-BFE3-27A2-824F766F9E29}"/>
              </a:ext>
            </a:extLst>
          </p:cNvPr>
          <p:cNvGrpSpPr/>
          <p:nvPr/>
        </p:nvGrpSpPr>
        <p:grpSpPr>
          <a:xfrm>
            <a:off x="542604" y="2578091"/>
            <a:ext cx="3005995" cy="2708474"/>
            <a:chOff x="4162215" y="2263734"/>
            <a:chExt cx="3867570" cy="343543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C59345E-55D4-0658-A2E3-704E8051A77B}"/>
                </a:ext>
              </a:extLst>
            </p:cNvPr>
            <p:cNvSpPr/>
            <p:nvPr/>
          </p:nvSpPr>
          <p:spPr bwMode="gray">
            <a:xfrm flipH="1" flipV="1">
              <a:off x="4975976" y="2850234"/>
              <a:ext cx="2240053" cy="22624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ko-KR" altLang="en-US" sz="105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0D063AD-4BE5-333A-519F-52BE888322D4}"/>
                </a:ext>
              </a:extLst>
            </p:cNvPr>
            <p:cNvSpPr/>
            <p:nvPr/>
          </p:nvSpPr>
          <p:spPr bwMode="gray">
            <a:xfrm flipH="1" flipV="1">
              <a:off x="5238856" y="3115746"/>
              <a:ext cx="1714286" cy="1731409"/>
            </a:xfrm>
            <a:prstGeom prst="ellipse">
              <a:avLst/>
            </a:prstGeom>
            <a:gradFill flip="none" rotWithShape="1">
              <a:gsLst>
                <a:gs pos="12000">
                  <a:schemeClr val="accent1"/>
                </a:gs>
                <a:gs pos="90000">
                  <a:schemeClr val="accent2"/>
                </a:gs>
              </a:gsLst>
              <a:lin ang="13500000" scaled="1"/>
              <a:tileRect/>
            </a:gra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ko-KR" altLang="en-US" sz="1050" spc="-1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B038739-0771-A0B5-8850-18467281715F}"/>
                </a:ext>
              </a:extLst>
            </p:cNvPr>
            <p:cNvSpPr/>
            <p:nvPr/>
          </p:nvSpPr>
          <p:spPr>
            <a:xfrm flipH="1">
              <a:off x="4162215" y="2263734"/>
              <a:ext cx="1310422" cy="1323526"/>
            </a:xfrm>
            <a:prstGeom prst="ellipse">
              <a:avLst/>
            </a:prstGeom>
            <a:solidFill>
              <a:schemeClr val="bg1"/>
            </a:solidFill>
            <a:ln w="31750">
              <a:gradFill>
                <a:gsLst>
                  <a:gs pos="20000">
                    <a:schemeClr val="accent1"/>
                  </a:gs>
                  <a:gs pos="20000">
                    <a:srgbClr val="EAEAE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1DA1972-F7C8-DD69-E89B-31DE0F9586A5}"/>
                </a:ext>
              </a:extLst>
            </p:cNvPr>
            <p:cNvSpPr/>
            <p:nvPr/>
          </p:nvSpPr>
          <p:spPr>
            <a:xfrm flipH="1">
              <a:off x="6719363" y="2263734"/>
              <a:ext cx="1310422" cy="1323526"/>
            </a:xfrm>
            <a:prstGeom prst="ellipse">
              <a:avLst/>
            </a:prstGeom>
            <a:solidFill>
              <a:schemeClr val="bg1"/>
            </a:solidFill>
            <a:ln w="31750">
              <a:gradFill>
                <a:gsLst>
                  <a:gs pos="20000">
                    <a:schemeClr val="accent1"/>
                  </a:gs>
                  <a:gs pos="20000">
                    <a:srgbClr val="EAEAE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A1DE1DC-81DD-B449-520F-80B12A5D5A9F}"/>
                </a:ext>
              </a:extLst>
            </p:cNvPr>
            <p:cNvSpPr/>
            <p:nvPr/>
          </p:nvSpPr>
          <p:spPr>
            <a:xfrm flipH="1">
              <a:off x="4162215" y="4375642"/>
              <a:ext cx="1310422" cy="1323526"/>
            </a:xfrm>
            <a:prstGeom prst="ellipse">
              <a:avLst/>
            </a:prstGeom>
            <a:solidFill>
              <a:schemeClr val="bg1"/>
            </a:solidFill>
            <a:ln w="31750">
              <a:gradFill>
                <a:gsLst>
                  <a:gs pos="20000">
                    <a:schemeClr val="accent1"/>
                  </a:gs>
                  <a:gs pos="20000">
                    <a:srgbClr val="EAEAE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7AF84D1-0ED7-39B2-3016-95DCEC77362C}"/>
                </a:ext>
              </a:extLst>
            </p:cNvPr>
            <p:cNvSpPr/>
            <p:nvPr/>
          </p:nvSpPr>
          <p:spPr>
            <a:xfrm flipH="1">
              <a:off x="6719363" y="4375642"/>
              <a:ext cx="1310422" cy="1323526"/>
            </a:xfrm>
            <a:prstGeom prst="ellipse">
              <a:avLst/>
            </a:prstGeom>
            <a:solidFill>
              <a:schemeClr val="bg1"/>
            </a:solidFill>
            <a:ln w="31750">
              <a:gradFill>
                <a:gsLst>
                  <a:gs pos="20000">
                    <a:schemeClr val="accent1"/>
                  </a:gs>
                  <a:gs pos="20000">
                    <a:srgbClr val="EAEAE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2CBF11C-DD13-AE02-9DE2-FCAA7EAA04F5}"/>
                </a:ext>
              </a:extLst>
            </p:cNvPr>
            <p:cNvGrpSpPr/>
            <p:nvPr/>
          </p:nvGrpSpPr>
          <p:grpSpPr>
            <a:xfrm>
              <a:off x="4401638" y="2418113"/>
              <a:ext cx="831581" cy="924131"/>
              <a:chOff x="4401638" y="2409061"/>
              <a:chExt cx="831581" cy="92413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F17C2A-7C67-C95F-0B42-4C8E0AD2724F}"/>
                  </a:ext>
                </a:extLst>
              </p:cNvPr>
              <p:cNvSpPr txBox="1"/>
              <p:nvPr/>
            </p:nvSpPr>
            <p:spPr>
              <a:xfrm>
                <a:off x="4401638" y="2747615"/>
                <a:ext cx="831581" cy="5855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메인</a:t>
                </a:r>
                <a:b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</a:b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페이지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9048B7F-BCCA-576B-1F7C-13F7AA2A3394}"/>
                  </a:ext>
                </a:extLst>
              </p:cNvPr>
              <p:cNvSpPr txBox="1"/>
              <p:nvPr/>
            </p:nvSpPr>
            <p:spPr>
              <a:xfrm>
                <a:off x="4623655" y="2409061"/>
                <a:ext cx="387543" cy="315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01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EE90D9E-F067-1EEF-4895-42203D2DD2EC}"/>
                </a:ext>
              </a:extLst>
            </p:cNvPr>
            <p:cNvGrpSpPr/>
            <p:nvPr/>
          </p:nvGrpSpPr>
          <p:grpSpPr>
            <a:xfrm>
              <a:off x="6824727" y="2418113"/>
              <a:ext cx="1099701" cy="924131"/>
              <a:chOff x="4267579" y="2409061"/>
              <a:chExt cx="1099701" cy="9241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ACEAF1-2BEE-E8E8-7034-EDFB4D64A744}"/>
                  </a:ext>
                </a:extLst>
              </p:cNvPr>
              <p:cNvSpPr txBox="1"/>
              <p:nvPr/>
            </p:nvSpPr>
            <p:spPr>
              <a:xfrm>
                <a:off x="4267579" y="2747615"/>
                <a:ext cx="1099701" cy="5855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점수 예측</a:t>
                </a:r>
                <a:b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</a:b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페이지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CE5871-D648-21BA-0CAE-36CB08916632}"/>
                  </a:ext>
                </a:extLst>
              </p:cNvPr>
              <p:cNvSpPr txBox="1"/>
              <p:nvPr/>
            </p:nvSpPr>
            <p:spPr>
              <a:xfrm>
                <a:off x="4623655" y="2409061"/>
                <a:ext cx="387543" cy="315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02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9CD08D9-550D-E329-814A-9E728F172810}"/>
                </a:ext>
              </a:extLst>
            </p:cNvPr>
            <p:cNvGrpSpPr/>
            <p:nvPr/>
          </p:nvGrpSpPr>
          <p:grpSpPr>
            <a:xfrm>
              <a:off x="4401636" y="4530021"/>
              <a:ext cx="831581" cy="903824"/>
              <a:chOff x="4401636" y="2409061"/>
              <a:chExt cx="831581" cy="90382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4DF566-7A58-6606-8185-0C7AFA35BF7E}"/>
                  </a:ext>
                </a:extLst>
              </p:cNvPr>
              <p:cNvSpPr txBox="1"/>
              <p:nvPr/>
            </p:nvSpPr>
            <p:spPr>
              <a:xfrm>
                <a:off x="4401636" y="2727308"/>
                <a:ext cx="831581" cy="5855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마이</a:t>
                </a:r>
                <a:b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</a:b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서비스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698002-FEAD-D153-8F6C-65ECD86763DA}"/>
                  </a:ext>
                </a:extLst>
              </p:cNvPr>
              <p:cNvSpPr txBox="1"/>
              <p:nvPr/>
            </p:nvSpPr>
            <p:spPr>
              <a:xfrm>
                <a:off x="4625150" y="2409061"/>
                <a:ext cx="384553" cy="315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03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445BB95-E58E-1E43-7C19-47EBF27BE3D2}"/>
                </a:ext>
              </a:extLst>
            </p:cNvPr>
            <p:cNvGrpSpPr/>
            <p:nvPr/>
          </p:nvGrpSpPr>
          <p:grpSpPr>
            <a:xfrm>
              <a:off x="6930943" y="4530021"/>
              <a:ext cx="887268" cy="924131"/>
              <a:chOff x="4373795" y="2409061"/>
              <a:chExt cx="887268" cy="92413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8D6BD-1F77-7BED-5DE4-4E43CA5A6F5C}"/>
                  </a:ext>
                </a:extLst>
              </p:cNvPr>
              <p:cNvSpPr txBox="1"/>
              <p:nvPr/>
            </p:nvSpPr>
            <p:spPr>
              <a:xfrm>
                <a:off x="4373795" y="2747615"/>
                <a:ext cx="887268" cy="5855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생산형</a:t>
                </a:r>
                <a:b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</a:b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AI 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모델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E4FA4E-3A1A-EB0D-7BDF-877073C1092E}"/>
                  </a:ext>
                </a:extLst>
              </p:cNvPr>
              <p:cNvSpPr txBox="1"/>
              <p:nvPr/>
            </p:nvSpPr>
            <p:spPr>
              <a:xfrm>
                <a:off x="4625150" y="2409061"/>
                <a:ext cx="384553" cy="315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04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AD3C95-5035-C53B-BAB8-175B55E01B93}"/>
                </a:ext>
              </a:extLst>
            </p:cNvPr>
            <p:cNvSpPr txBox="1"/>
            <p:nvPr/>
          </p:nvSpPr>
          <p:spPr>
            <a:xfrm>
              <a:off x="5348155" y="3622751"/>
              <a:ext cx="1495692" cy="8198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웹을 통한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사용자 맞춤형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서비스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703CAE-02E5-88C1-007F-E49DD30FE630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BFCDCAF-2174-35F6-629F-18FF5562F290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142E1508-CD8C-CA43-532E-1690F9431477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FDE6C43A-D5A8-C70B-AC88-C2670F338B76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각 삼각형 43">
                <a:extLst>
                  <a:ext uri="{FF2B5EF4-FFF2-40B4-BE49-F238E27FC236}">
                    <a16:creationId xmlns:a16="http://schemas.microsoft.com/office/drawing/2014/main" id="{F9427F9B-B2E7-9652-4A7F-A35613AF15DF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7C86596-4BD1-5DE9-B0EE-CA3655F5398D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5B2D6C-35DA-4AF5-22EB-FB39CA68ED0D}"/>
              </a:ext>
            </a:extLst>
          </p:cNvPr>
          <p:cNvSpPr/>
          <p:nvPr/>
        </p:nvSpPr>
        <p:spPr>
          <a:xfrm>
            <a:off x="7900550" y="1415722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6841BE-E38C-81CF-1672-0DA15CC81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6453" r="7306" b="7323"/>
          <a:stretch>
            <a:fillRect/>
          </a:stretch>
        </p:blipFill>
        <p:spPr>
          <a:xfrm>
            <a:off x="8014331" y="1535927"/>
            <a:ext cx="3388694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5ACF7C32-D42E-8CC0-0A8A-B2A70CA51100}"/>
              </a:ext>
            </a:extLst>
          </p:cNvPr>
          <p:cNvGrpSpPr/>
          <p:nvPr/>
        </p:nvGrpSpPr>
        <p:grpSpPr>
          <a:xfrm>
            <a:off x="495605" y="407105"/>
            <a:ext cx="3228769" cy="627539"/>
            <a:chOff x="3022081" y="2878282"/>
            <a:chExt cx="3228769" cy="62753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FE6213-299F-C98F-53EE-F6BA8E96F554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8B3513-9C0B-8D39-B619-B2AEC36ED18A}"/>
                </a:ext>
              </a:extLst>
            </p:cNvPr>
            <p:cNvSpPr txBox="1"/>
            <p:nvPr/>
          </p:nvSpPr>
          <p:spPr>
            <a:xfrm>
              <a:off x="3022081" y="3105711"/>
              <a:ext cx="322876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요구사항 분석서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&amp;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52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93C5A-220D-83FA-473B-8D5906A95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2613AF6-B8C2-7EFB-B4E8-F94C9D53C953}"/>
              </a:ext>
            </a:extLst>
          </p:cNvPr>
          <p:cNvSpPr/>
          <p:nvPr/>
        </p:nvSpPr>
        <p:spPr>
          <a:xfrm>
            <a:off x="4291046" y="1475210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119305-B6E6-15E0-A5EB-B38BF71CB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t="8381" r="8019" b="8035"/>
          <a:stretch>
            <a:fillRect/>
          </a:stretch>
        </p:blipFill>
        <p:spPr>
          <a:xfrm>
            <a:off x="4401653" y="1597544"/>
            <a:ext cx="3388693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CAEA9E-A454-B5BA-BFBF-5EA3DAE77B6B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7A44D20-D1B1-2630-559A-9FBF5BC9B778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18" name="직각 삼각형 17">
                <a:extLst>
                  <a:ext uri="{FF2B5EF4-FFF2-40B4-BE49-F238E27FC236}">
                    <a16:creationId xmlns:a16="http://schemas.microsoft.com/office/drawing/2014/main" id="{F861391F-E894-36E8-4AD4-7FD8AE6842C9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55D0FCD7-9A7B-57AB-9AE3-16C799DB7478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7F78AA5F-1C96-C0F1-AC37-1771BD880B98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A23411-DA44-BB3A-9A8F-81416B6DDAC1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B35314-300D-3489-4D8F-C9B10EBDE37A}"/>
              </a:ext>
            </a:extLst>
          </p:cNvPr>
          <p:cNvSpPr/>
          <p:nvPr/>
        </p:nvSpPr>
        <p:spPr>
          <a:xfrm>
            <a:off x="8115344" y="1475210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807FBE-9646-DD28-58D1-CFFB2C2AE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8135" r="7220" b="7235"/>
          <a:stretch>
            <a:fillRect/>
          </a:stretch>
        </p:blipFill>
        <p:spPr>
          <a:xfrm>
            <a:off x="8225951" y="1597544"/>
            <a:ext cx="3388693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9B97DB-A2B5-9387-B32F-3064D8CB946F}"/>
              </a:ext>
            </a:extLst>
          </p:cNvPr>
          <p:cNvSpPr/>
          <p:nvPr/>
        </p:nvSpPr>
        <p:spPr>
          <a:xfrm>
            <a:off x="472108" y="1475210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51C83C4-D7BA-FC3B-4EF6-8A6E41321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8092" r="7801" b="7816"/>
          <a:stretch>
            <a:fillRect/>
          </a:stretch>
        </p:blipFill>
        <p:spPr>
          <a:xfrm>
            <a:off x="582715" y="1597544"/>
            <a:ext cx="3388693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48233A8-D2AB-1F1C-3C91-F25CBAC21446}"/>
              </a:ext>
            </a:extLst>
          </p:cNvPr>
          <p:cNvGrpSpPr/>
          <p:nvPr/>
        </p:nvGrpSpPr>
        <p:grpSpPr>
          <a:xfrm>
            <a:off x="495605" y="407105"/>
            <a:ext cx="3228769" cy="627539"/>
            <a:chOff x="3022081" y="2878282"/>
            <a:chExt cx="3228769" cy="6275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F6CF4-DC44-4774-451E-4E498C0CDC79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4FEB76-7E67-6D83-DAF1-09337A68151A}"/>
                </a:ext>
              </a:extLst>
            </p:cNvPr>
            <p:cNvSpPr txBox="1"/>
            <p:nvPr/>
          </p:nvSpPr>
          <p:spPr>
            <a:xfrm>
              <a:off x="3022081" y="3105711"/>
              <a:ext cx="322876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요구사항 분석서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&amp;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2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B4FB7-0353-0029-9C43-C709AEB54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번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B27C93-B7C4-31EF-06B3-DDC912411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57" y="1262830"/>
            <a:ext cx="9229486" cy="5098231"/>
          </a:xfrm>
          <a:prstGeom prst="rect">
            <a:avLst/>
          </a:prstGeom>
          <a:ln w="412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075987F-DC0D-E21C-24A6-651A4012460E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59047F8-9E41-44D4-D640-80D3CD9FBA44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B0733DF4-E4F9-C061-B841-6CC503C66F55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각 삼각형 5">
                <a:extLst>
                  <a:ext uri="{FF2B5EF4-FFF2-40B4-BE49-F238E27FC236}">
                    <a16:creationId xmlns:a16="http://schemas.microsoft.com/office/drawing/2014/main" id="{E901D8C3-5F7B-83D2-F083-E7CFA20EB943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각 삼각형 6">
                <a:extLst>
                  <a:ext uri="{FF2B5EF4-FFF2-40B4-BE49-F238E27FC236}">
                    <a16:creationId xmlns:a16="http://schemas.microsoft.com/office/drawing/2014/main" id="{2C5A85E4-BDDB-45C8-3E46-2ED78AAD104E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3C9D564-733E-6EDB-1607-7326C1D9B73D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9817A8-9C16-0E84-EF95-2652D58409A1}"/>
              </a:ext>
            </a:extLst>
          </p:cNvPr>
          <p:cNvGrpSpPr/>
          <p:nvPr/>
        </p:nvGrpSpPr>
        <p:grpSpPr>
          <a:xfrm>
            <a:off x="495605" y="407105"/>
            <a:ext cx="3228769" cy="627539"/>
            <a:chOff x="3022081" y="2878282"/>
            <a:chExt cx="3228769" cy="6275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160529-35BE-80F3-C827-3FD815E8D22F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BF351E-F6D9-C774-69E5-167B5B335AC5}"/>
                </a:ext>
              </a:extLst>
            </p:cNvPr>
            <p:cNvSpPr txBox="1"/>
            <p:nvPr/>
          </p:nvSpPr>
          <p:spPr>
            <a:xfrm>
              <a:off x="3022081" y="3105711"/>
              <a:ext cx="322876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요구사항 분석서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&amp;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67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37E5A-14CD-ED71-BECB-E7570D5B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C4DF2F6-21D1-8FE2-BF30-F2D32571A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94411"/>
              </p:ext>
            </p:extLst>
          </p:nvPr>
        </p:nvGraphicFramePr>
        <p:xfrm>
          <a:off x="438302" y="1498478"/>
          <a:ext cx="11426521" cy="68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032">
                  <a:extLst>
                    <a:ext uri="{9D8B030D-6E8A-4147-A177-3AD203B41FA5}">
                      <a16:colId xmlns:a16="http://schemas.microsoft.com/office/drawing/2014/main" val="3277729338"/>
                    </a:ext>
                  </a:extLst>
                </a:gridCol>
                <a:gridCol w="2005245">
                  <a:extLst>
                    <a:ext uri="{9D8B030D-6E8A-4147-A177-3AD203B41FA5}">
                      <a16:colId xmlns:a16="http://schemas.microsoft.com/office/drawing/2014/main" val="1321271016"/>
                    </a:ext>
                  </a:extLst>
                </a:gridCol>
                <a:gridCol w="836578">
                  <a:extLst>
                    <a:ext uri="{9D8B030D-6E8A-4147-A177-3AD203B41FA5}">
                      <a16:colId xmlns:a16="http://schemas.microsoft.com/office/drawing/2014/main" val="2644103730"/>
                    </a:ext>
                  </a:extLst>
                </a:gridCol>
                <a:gridCol w="5110264">
                  <a:extLst>
                    <a:ext uri="{9D8B030D-6E8A-4147-A177-3AD203B41FA5}">
                      <a16:colId xmlns:a16="http://schemas.microsoft.com/office/drawing/2014/main" val="1889245335"/>
                    </a:ext>
                  </a:extLst>
                </a:gridCol>
                <a:gridCol w="1031871">
                  <a:extLst>
                    <a:ext uri="{9D8B030D-6E8A-4147-A177-3AD203B41FA5}">
                      <a16:colId xmlns:a16="http://schemas.microsoft.com/office/drawing/2014/main" val="1878738204"/>
                    </a:ext>
                  </a:extLst>
                </a:gridCol>
                <a:gridCol w="1001531">
                  <a:extLst>
                    <a:ext uri="{9D8B030D-6E8A-4147-A177-3AD203B41FA5}">
                      <a16:colId xmlns:a16="http://schemas.microsoft.com/office/drawing/2014/main" val="2629841637"/>
                    </a:ext>
                  </a:extLst>
                </a:gridCol>
              </a:tblGrid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화면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관리자 페이지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설명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관리자 계정 전용 서비스 관리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97508"/>
                  </a:ext>
                </a:extLst>
              </a:tr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/admin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1876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D1E27DC-CF41-1CBD-4548-CD58FA3BC0D1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4C2E784-6DFF-447C-6DC8-C04F7580367E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6" name="직각 삼각형 5">
                <a:extLst>
                  <a:ext uri="{FF2B5EF4-FFF2-40B4-BE49-F238E27FC236}">
                    <a16:creationId xmlns:a16="http://schemas.microsoft.com/office/drawing/2014/main" id="{C873F145-0918-DD1B-50B7-90CA3F6FB413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각 삼각형 6">
                <a:extLst>
                  <a:ext uri="{FF2B5EF4-FFF2-40B4-BE49-F238E27FC236}">
                    <a16:creationId xmlns:a16="http://schemas.microsoft.com/office/drawing/2014/main" id="{07267EA3-6ED5-8C2D-2EE8-15CE52B4871F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BF176280-573A-BD62-3D2F-61600FD58194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23FE8EA-1DA4-E4BD-A851-1921912D45D8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BFD319-736D-A577-CB71-B45FE525D6F0}"/>
              </a:ext>
            </a:extLst>
          </p:cNvPr>
          <p:cNvGrpSpPr/>
          <p:nvPr/>
        </p:nvGrpSpPr>
        <p:grpSpPr>
          <a:xfrm>
            <a:off x="495605" y="407105"/>
            <a:ext cx="1556836" cy="627539"/>
            <a:chOff x="3022081" y="2878282"/>
            <a:chExt cx="1556836" cy="6275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F1C976-94D3-BF53-A3E4-42EFC066A70B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80F41F-B722-4450-8ED5-0ED21FE8074A}"/>
                </a:ext>
              </a:extLst>
            </p:cNvPr>
            <p:cNvSpPr txBox="1"/>
            <p:nvPr/>
          </p:nvSpPr>
          <p:spPr>
            <a:xfrm>
              <a:off x="3022081" y="3105711"/>
              <a:ext cx="155683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화면 설계서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8494840-9B4F-0DC3-2889-B2E26D1EA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5" y="2390143"/>
            <a:ext cx="3667165" cy="3824893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457A4D-9FD0-CC14-9824-EFED5AC148D9}"/>
              </a:ext>
            </a:extLst>
          </p:cNvPr>
          <p:cNvGrpSpPr/>
          <p:nvPr/>
        </p:nvGrpSpPr>
        <p:grpSpPr>
          <a:xfrm>
            <a:off x="926171" y="3826221"/>
            <a:ext cx="412292" cy="338554"/>
            <a:chOff x="8246920" y="3838569"/>
            <a:chExt cx="412292" cy="338554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25032CA6-AC58-E562-F57D-970D6F7EDFA1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B337A4-2BA7-0E00-57C2-E8BA0AA92393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01</a:t>
              </a:r>
              <a:endParaRPr lang="ko-KR" altLang="en-US" sz="16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81DCC33-63F7-9D4D-E80E-F9052FA65CE2}"/>
              </a:ext>
            </a:extLst>
          </p:cNvPr>
          <p:cNvGrpSpPr/>
          <p:nvPr/>
        </p:nvGrpSpPr>
        <p:grpSpPr>
          <a:xfrm>
            <a:off x="3508926" y="3306054"/>
            <a:ext cx="412292" cy="338554"/>
            <a:chOff x="8246920" y="3838569"/>
            <a:chExt cx="412292" cy="338554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A53570C9-145A-D7AB-B358-546F788D34C6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DFD35-7CF9-9724-042A-9899BE4B5EDB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03</a:t>
              </a:r>
              <a:endParaRPr lang="ko-KR" altLang="en-US" sz="16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4EB5E59-8701-C82A-AEC5-23A3A5FB79CB}"/>
              </a:ext>
            </a:extLst>
          </p:cNvPr>
          <p:cNvGrpSpPr/>
          <p:nvPr/>
        </p:nvGrpSpPr>
        <p:grpSpPr>
          <a:xfrm>
            <a:off x="2130812" y="3826221"/>
            <a:ext cx="412292" cy="338554"/>
            <a:chOff x="8246920" y="3838569"/>
            <a:chExt cx="412292" cy="338554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9F4457D3-422B-1E39-8C64-EDFEE95DF3CD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2554FE0-EAB9-7709-6778-8E097112D4EF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02</a:t>
              </a:r>
              <a:endParaRPr lang="ko-KR" altLang="en-US" sz="1600" dirty="0"/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D77797-18D3-F713-4D45-B423C6F7D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185418"/>
              </p:ext>
            </p:extLst>
          </p:nvPr>
        </p:nvGraphicFramePr>
        <p:xfrm>
          <a:off x="4298228" y="2363167"/>
          <a:ext cx="7560845" cy="390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382">
                  <a:extLst>
                    <a:ext uri="{9D8B030D-6E8A-4147-A177-3AD203B41FA5}">
                      <a16:colId xmlns:a16="http://schemas.microsoft.com/office/drawing/2014/main" val="3465032417"/>
                    </a:ext>
                  </a:extLst>
                </a:gridCol>
                <a:gridCol w="1555027">
                  <a:extLst>
                    <a:ext uri="{9D8B030D-6E8A-4147-A177-3AD203B41FA5}">
                      <a16:colId xmlns:a16="http://schemas.microsoft.com/office/drawing/2014/main" val="2944367718"/>
                    </a:ext>
                  </a:extLst>
                </a:gridCol>
                <a:gridCol w="5310436">
                  <a:extLst>
                    <a:ext uri="{9D8B030D-6E8A-4147-A177-3AD203B41FA5}">
                      <a16:colId xmlns:a16="http://schemas.microsoft.com/office/drawing/2014/main" val="3819209180"/>
                    </a:ext>
                  </a:extLst>
                </a:gridCol>
              </a:tblGrid>
              <a:tr h="357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70072"/>
                  </a:ext>
                </a:extLst>
              </a:tr>
              <a:tr h="540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점수 데이터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머신러닝</a:t>
                      </a:r>
                      <a:r>
                        <a:rPr lang="ko-KR" altLang="en-US" sz="900" dirty="0"/>
                        <a:t> 모델의 버전이 변경되는 등 예측 값이 변경되었을 때 동기화 버튼을 클릭</a:t>
                      </a:r>
                      <a:r>
                        <a:rPr lang="en-US" altLang="ko-KR" sz="900" dirty="0"/>
                        <a:t>,</a:t>
                      </a:r>
                    </a:p>
                    <a:p>
                      <a:pPr latinLnBrk="1"/>
                      <a:r>
                        <a:rPr lang="ko-KR" altLang="en-US" sz="900" dirty="0"/>
                        <a:t>데이터 </a:t>
                      </a:r>
                      <a:r>
                        <a:rPr lang="en-US" altLang="ko-KR" sz="900" dirty="0"/>
                        <a:t>API</a:t>
                      </a:r>
                      <a:r>
                        <a:rPr lang="ko-KR" altLang="en-US" sz="900" dirty="0"/>
                        <a:t>서버에 요청하여 예측점수 데이터를 웹서버 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로 동기화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159688"/>
                  </a:ext>
                </a:extLst>
              </a:tr>
              <a:tr h="591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LLM </a:t>
                      </a:r>
                      <a:r>
                        <a:rPr lang="ko-KR" altLang="en-US" sz="900" dirty="0"/>
                        <a:t>모델 동기화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LLM</a:t>
                      </a:r>
                      <a:r>
                        <a:rPr lang="ko-KR" altLang="en-US" sz="900" dirty="0"/>
                        <a:t>모델의 변경 및 프롬프트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파라미터 등 설정 값이 변경되었을 때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동기화 버튼을 클릭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LLM API</a:t>
                      </a:r>
                      <a:r>
                        <a:rPr lang="ko-KR" altLang="en-US" sz="900" dirty="0"/>
                        <a:t>서버에 요청하여 </a:t>
                      </a:r>
                      <a:r>
                        <a:rPr lang="en-US" altLang="ko-KR" sz="900" dirty="0"/>
                        <a:t>LLM</a:t>
                      </a:r>
                      <a:r>
                        <a:rPr lang="ko-KR" altLang="en-US" sz="900" dirty="0"/>
                        <a:t>모델의 설정 값을 다시 적용합니다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708960"/>
                  </a:ext>
                </a:extLst>
              </a:tr>
              <a:tr h="572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API</a:t>
                      </a:r>
                      <a:r>
                        <a:rPr lang="ko-KR" altLang="en-US" sz="900" dirty="0"/>
                        <a:t> 서버 통신 상태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서비스에 필요한 각 플라스크 </a:t>
                      </a:r>
                      <a:r>
                        <a:rPr lang="en-US" altLang="ko-KR" sz="900" dirty="0"/>
                        <a:t>API</a:t>
                      </a:r>
                      <a:r>
                        <a:rPr lang="ko-KR" altLang="en-US" sz="900" dirty="0"/>
                        <a:t>서버들의 부팅 상태를 표시합니다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주기적으로 통신을 주고 받으며 서버통신이 원활한지 체크합니다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946684"/>
                  </a:ext>
                </a:extLst>
              </a:tr>
              <a:tr h="423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LLM_DATA DB</a:t>
                      </a:r>
                      <a:r>
                        <a:rPr lang="ko-KR" altLang="en-US" sz="900" dirty="0"/>
                        <a:t>테이블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멀티턴</a:t>
                      </a:r>
                      <a:r>
                        <a:rPr lang="ko-KR" altLang="en-US" sz="900" dirty="0"/>
                        <a:t> 및 대화내역 요약 로직 구현 및 </a:t>
                      </a:r>
                      <a:r>
                        <a:rPr lang="en-US" altLang="ko-KR" sz="900" dirty="0"/>
                        <a:t>DB </a:t>
                      </a:r>
                      <a:r>
                        <a:rPr lang="ko-KR" altLang="en-US" sz="900" dirty="0"/>
                        <a:t>초기화용으로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유저의 대화내역을 초기화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316899"/>
                  </a:ext>
                </a:extLst>
              </a:tr>
              <a:tr h="704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Vector DB </a:t>
                      </a:r>
                      <a:r>
                        <a:rPr lang="ko-KR" altLang="en-US" sz="900" dirty="0"/>
                        <a:t>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에이전트 패키지 내부에 있는 </a:t>
                      </a:r>
                      <a:r>
                        <a:rPr lang="en-US" altLang="ko-KR" sz="900" dirty="0"/>
                        <a:t>RAG</a:t>
                      </a:r>
                      <a:r>
                        <a:rPr lang="ko-KR" altLang="en-US" sz="900" dirty="0"/>
                        <a:t>용 </a:t>
                      </a:r>
                      <a:r>
                        <a:rPr lang="en-US" altLang="ko-KR" sz="900" dirty="0"/>
                        <a:t>pdf </a:t>
                      </a:r>
                      <a:r>
                        <a:rPr lang="ko-KR" altLang="en-US" sz="900" dirty="0"/>
                        <a:t>파일 내용 및 종류가 수정되었을 때 버튼을 클릭</a:t>
                      </a:r>
                      <a:r>
                        <a:rPr lang="en-US" altLang="ko-KR" sz="900" dirty="0"/>
                        <a:t>,</a:t>
                      </a:r>
                    </a:p>
                    <a:p>
                      <a:pPr latinLnBrk="1"/>
                      <a:r>
                        <a:rPr lang="ko-KR" altLang="en-US" sz="900" dirty="0"/>
                        <a:t>에이전트 </a:t>
                      </a:r>
                      <a:r>
                        <a:rPr lang="en-US" altLang="ko-KR" sz="900" dirty="0"/>
                        <a:t>API </a:t>
                      </a:r>
                      <a:r>
                        <a:rPr lang="ko-KR" altLang="en-US" sz="900" dirty="0"/>
                        <a:t>서버에 요청하여 벡터 </a:t>
                      </a:r>
                      <a:r>
                        <a:rPr lang="en-US" altLang="ko-KR" sz="900" dirty="0"/>
                        <a:t>DB</a:t>
                      </a:r>
                      <a:r>
                        <a:rPr lang="ko-KR" altLang="en-US" sz="900" dirty="0"/>
                        <a:t>의 데이터를 초기화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동기화 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903671"/>
                  </a:ext>
                </a:extLst>
              </a:tr>
              <a:tr h="715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유저 데이터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가입된 유저들의 정보를 표시합니다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이름</a:t>
                      </a:r>
                      <a:r>
                        <a:rPr lang="en-US" altLang="ko-KR" sz="900" dirty="0"/>
                        <a:t>, ID, Email</a:t>
                      </a:r>
                      <a:r>
                        <a:rPr lang="ko-KR" altLang="en-US" sz="900" dirty="0"/>
                        <a:t> 키워드로 검색이 가능하며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삭제 버튼을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클릭 시 해당 유저의 정보 및 대화내역이 모두 삭제됩니다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15927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F24E61D-5E60-28EE-B551-D6B0BB52D0DC}"/>
              </a:ext>
            </a:extLst>
          </p:cNvPr>
          <p:cNvGrpSpPr/>
          <p:nvPr/>
        </p:nvGrpSpPr>
        <p:grpSpPr>
          <a:xfrm>
            <a:off x="1482875" y="4570928"/>
            <a:ext cx="412292" cy="338554"/>
            <a:chOff x="8246920" y="3838569"/>
            <a:chExt cx="412292" cy="338554"/>
          </a:xfrm>
        </p:grpSpPr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4F112360-2989-9D72-EB54-46A19A99E5B0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7D7A7-73AD-36BD-E2B5-AF9B95A64A07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04</a:t>
              </a:r>
              <a:endParaRPr lang="ko-KR" altLang="en-US" sz="16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DE6AE12-FF92-5A6B-A045-9B0F07FE67BB}"/>
              </a:ext>
            </a:extLst>
          </p:cNvPr>
          <p:cNvGrpSpPr/>
          <p:nvPr/>
        </p:nvGrpSpPr>
        <p:grpSpPr>
          <a:xfrm>
            <a:off x="3351529" y="4592177"/>
            <a:ext cx="412292" cy="338554"/>
            <a:chOff x="8246920" y="3838569"/>
            <a:chExt cx="412292" cy="338554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318EF7EC-65BA-0D69-9B24-30DFBED397DD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27A9D9-3193-E739-CA22-16D61A3ADEE4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05</a:t>
              </a:r>
              <a:endParaRPr lang="ko-KR" altLang="en-US" sz="16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CC050E9-DBFB-3A04-6BDB-CC85C99ED250}"/>
              </a:ext>
            </a:extLst>
          </p:cNvPr>
          <p:cNvGrpSpPr/>
          <p:nvPr/>
        </p:nvGrpSpPr>
        <p:grpSpPr>
          <a:xfrm>
            <a:off x="1846295" y="5190245"/>
            <a:ext cx="412292" cy="338554"/>
            <a:chOff x="8246920" y="3838569"/>
            <a:chExt cx="412292" cy="338554"/>
          </a:xfrm>
        </p:grpSpPr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FBD8748E-0CDA-C753-0620-ABC0C70A19FA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5669C6-7C9E-AC72-B7DF-2C26C0C3073B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06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2997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85A6D-DEC5-AAC0-F52E-1C885D7A6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93256E5-46EF-CC65-C3FE-848D0B554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10065"/>
              </p:ext>
            </p:extLst>
          </p:nvPr>
        </p:nvGraphicFramePr>
        <p:xfrm>
          <a:off x="438302" y="1498478"/>
          <a:ext cx="11426521" cy="68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032">
                  <a:extLst>
                    <a:ext uri="{9D8B030D-6E8A-4147-A177-3AD203B41FA5}">
                      <a16:colId xmlns:a16="http://schemas.microsoft.com/office/drawing/2014/main" val="3277729338"/>
                    </a:ext>
                  </a:extLst>
                </a:gridCol>
                <a:gridCol w="2005245">
                  <a:extLst>
                    <a:ext uri="{9D8B030D-6E8A-4147-A177-3AD203B41FA5}">
                      <a16:colId xmlns:a16="http://schemas.microsoft.com/office/drawing/2014/main" val="1321271016"/>
                    </a:ext>
                  </a:extLst>
                </a:gridCol>
                <a:gridCol w="836578">
                  <a:extLst>
                    <a:ext uri="{9D8B030D-6E8A-4147-A177-3AD203B41FA5}">
                      <a16:colId xmlns:a16="http://schemas.microsoft.com/office/drawing/2014/main" val="2644103730"/>
                    </a:ext>
                  </a:extLst>
                </a:gridCol>
                <a:gridCol w="5110264">
                  <a:extLst>
                    <a:ext uri="{9D8B030D-6E8A-4147-A177-3AD203B41FA5}">
                      <a16:colId xmlns:a16="http://schemas.microsoft.com/office/drawing/2014/main" val="1889245335"/>
                    </a:ext>
                  </a:extLst>
                </a:gridCol>
                <a:gridCol w="1031871">
                  <a:extLst>
                    <a:ext uri="{9D8B030D-6E8A-4147-A177-3AD203B41FA5}">
                      <a16:colId xmlns:a16="http://schemas.microsoft.com/office/drawing/2014/main" val="1878738204"/>
                    </a:ext>
                  </a:extLst>
                </a:gridCol>
                <a:gridCol w="1001531">
                  <a:extLst>
                    <a:ext uri="{9D8B030D-6E8A-4147-A177-3AD203B41FA5}">
                      <a16:colId xmlns:a16="http://schemas.microsoft.com/office/drawing/2014/main" val="2629841637"/>
                    </a:ext>
                  </a:extLst>
                </a:gridCol>
              </a:tblGrid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화면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메인 페이지 </a:t>
                      </a:r>
                      <a:r>
                        <a:rPr lang="en-US" altLang="ko-KR" sz="1600" dirty="0"/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설명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메인 페이지의 첫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97508"/>
                  </a:ext>
                </a:extLst>
              </a:tr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/main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18762"/>
                  </a:ext>
                </a:extLst>
              </a:tr>
            </a:tbl>
          </a:graphicData>
        </a:graphic>
      </p:graphicFrame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72945CB3-9763-BA83-A941-F40AC59F9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392935"/>
              </p:ext>
            </p:extLst>
          </p:nvPr>
        </p:nvGraphicFramePr>
        <p:xfrm>
          <a:off x="6623580" y="2363168"/>
          <a:ext cx="5235493" cy="3871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371">
                  <a:extLst>
                    <a:ext uri="{9D8B030D-6E8A-4147-A177-3AD203B41FA5}">
                      <a16:colId xmlns:a16="http://schemas.microsoft.com/office/drawing/2014/main" val="3465032417"/>
                    </a:ext>
                  </a:extLst>
                </a:gridCol>
                <a:gridCol w="1016143">
                  <a:extLst>
                    <a:ext uri="{9D8B030D-6E8A-4147-A177-3AD203B41FA5}">
                      <a16:colId xmlns:a16="http://schemas.microsoft.com/office/drawing/2014/main" val="2944367718"/>
                    </a:ext>
                  </a:extLst>
                </a:gridCol>
                <a:gridCol w="3408979">
                  <a:extLst>
                    <a:ext uri="{9D8B030D-6E8A-4147-A177-3AD203B41FA5}">
                      <a16:colId xmlns:a16="http://schemas.microsoft.com/office/drawing/2014/main" val="3459591213"/>
                    </a:ext>
                  </a:extLst>
                </a:gridCol>
              </a:tblGrid>
              <a:tr h="351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70072"/>
                  </a:ext>
                </a:extLst>
              </a:tr>
              <a:tr h="35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로고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메인 페이지로 이동합니다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159688"/>
                  </a:ext>
                </a:extLst>
              </a:tr>
              <a:tr h="2815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헤더 </a:t>
                      </a:r>
                      <a:r>
                        <a:rPr lang="en-US" altLang="ko-KR" sz="900" dirty="0"/>
                        <a:t>– </a:t>
                      </a:r>
                      <a:br>
                        <a:rPr lang="en-US" altLang="ko-KR" sz="900" dirty="0"/>
                      </a:b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페이지 이동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1" dirty="0"/>
                        <a:t>관리자 페이지 </a:t>
                      </a:r>
                      <a:r>
                        <a:rPr lang="en-US" altLang="ko-KR" sz="1000" b="1" dirty="0"/>
                        <a:t>: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관리자 페이지로 이동합니다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관리자 계정으로 접속해야만 버튼이 보이며 활성화 됩니다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1" dirty="0"/>
                        <a:t>학습환경 분석 </a:t>
                      </a:r>
                      <a:r>
                        <a:rPr lang="en-US" altLang="ko-KR" sz="1000" b="1" dirty="0"/>
                        <a:t>: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학습환경 분석 차트 페이지로 이동합니다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dirty="0"/>
                        <a:t>발전도 분석 </a:t>
                      </a:r>
                      <a:r>
                        <a:rPr lang="en-US" altLang="ko-KR" sz="1000" b="1" dirty="0"/>
                        <a:t>: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미래점수 예측 차트 페이지로 이동합니다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dirty="0"/>
                        <a:t>마이 서비스 </a:t>
                      </a:r>
                      <a:r>
                        <a:rPr lang="en-US" altLang="ko-KR" sz="1000" b="1" dirty="0"/>
                        <a:t>: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유저 점수 기반 차트 페이지로 이동합니다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로그인 상태여야만 버튼이 보이며 활성화 됩니다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b="1" dirty="0"/>
                        <a:t>Login &amp; Logout :</a:t>
                      </a:r>
                      <a:br>
                        <a:rPr lang="en-US" altLang="ko-KR" sz="900" b="1" dirty="0"/>
                      </a:br>
                      <a:r>
                        <a:rPr lang="ko-KR" altLang="en-US" sz="900" dirty="0"/>
                        <a:t>로그인 페이지로 이동하거나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로그아웃을 진행합니다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708960"/>
                  </a:ext>
                </a:extLst>
              </a:tr>
              <a:tr h="35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챗봇</a:t>
                      </a:r>
                      <a:r>
                        <a:rPr lang="ko-KR" altLang="en-US" sz="900" dirty="0"/>
                        <a:t>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대화형 </a:t>
                      </a:r>
                      <a:r>
                        <a:rPr lang="ko-KR" altLang="en-US" sz="900" dirty="0" err="1"/>
                        <a:t>챗봇</a:t>
                      </a:r>
                      <a:r>
                        <a:rPr lang="ko-KR" altLang="en-US" sz="900" dirty="0"/>
                        <a:t> 서비스 채팅창이 활성화 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00487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F6BC974-804E-1AB2-69F8-2611FA1907C6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68FC4E-2A4E-F1FB-49D2-FB627BCAE331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6" name="직각 삼각형 5">
                <a:extLst>
                  <a:ext uri="{FF2B5EF4-FFF2-40B4-BE49-F238E27FC236}">
                    <a16:creationId xmlns:a16="http://schemas.microsoft.com/office/drawing/2014/main" id="{234E018F-64FB-E35F-F045-FE0A614319B4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각 삼각형 6">
                <a:extLst>
                  <a:ext uri="{FF2B5EF4-FFF2-40B4-BE49-F238E27FC236}">
                    <a16:creationId xmlns:a16="http://schemas.microsoft.com/office/drawing/2014/main" id="{41E21D8F-7DF6-737E-87AA-AA3CC13F134D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7DE1ABCA-D4E4-C996-5034-7882C317C083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143341-8BBC-8ADB-0F50-11C926074003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934F27-01AB-B629-425C-C41B5EE80905}"/>
              </a:ext>
            </a:extLst>
          </p:cNvPr>
          <p:cNvGrpSpPr/>
          <p:nvPr/>
        </p:nvGrpSpPr>
        <p:grpSpPr>
          <a:xfrm>
            <a:off x="495605" y="407105"/>
            <a:ext cx="1556836" cy="627539"/>
            <a:chOff x="3022081" y="2878282"/>
            <a:chExt cx="1556836" cy="6275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E78AA1-00F4-DCEC-3FF8-7F037BD714A7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C777A6-6659-DCD4-EFB9-B1AD1F323E2D}"/>
                </a:ext>
              </a:extLst>
            </p:cNvPr>
            <p:cNvSpPr txBox="1"/>
            <p:nvPr/>
          </p:nvSpPr>
          <p:spPr>
            <a:xfrm>
              <a:off x="3022081" y="3105711"/>
              <a:ext cx="155683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화면 설계서</a:t>
              </a:r>
            </a:p>
          </p:txBody>
        </p:sp>
      </p:grpSp>
      <p:pic>
        <p:nvPicPr>
          <p:cNvPr id="13" name="그림 12" descr="장면, 텍스트, 책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824DE3-066F-3469-D8DE-63B889536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2" y="2363168"/>
            <a:ext cx="5991205" cy="3840227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3FEC3760-DFC3-6C7F-0B60-1BA62C4C34F5}"/>
              </a:ext>
            </a:extLst>
          </p:cNvPr>
          <p:cNvGrpSpPr/>
          <p:nvPr/>
        </p:nvGrpSpPr>
        <p:grpSpPr>
          <a:xfrm>
            <a:off x="766144" y="2865170"/>
            <a:ext cx="412292" cy="338554"/>
            <a:chOff x="8246920" y="3838569"/>
            <a:chExt cx="412292" cy="338554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C52206CE-8BBE-CBBC-786F-527A48313B5C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F530EF-5460-FD23-29E1-465E2712108D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01</a:t>
              </a:r>
              <a:endParaRPr lang="ko-KR" altLang="en-US" sz="16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F0A38B-BD83-D1FC-F8BD-7C2E61C8D775}"/>
              </a:ext>
            </a:extLst>
          </p:cNvPr>
          <p:cNvGrpSpPr/>
          <p:nvPr/>
        </p:nvGrpSpPr>
        <p:grpSpPr>
          <a:xfrm>
            <a:off x="5811069" y="5665606"/>
            <a:ext cx="412292" cy="338554"/>
            <a:chOff x="8246920" y="3838569"/>
            <a:chExt cx="412292" cy="338554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3FF257F6-940F-5D07-2BF7-724B6FF5C4AA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E924A2-B2C3-4909-3E1E-B7F49EA98137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03</a:t>
              </a:r>
              <a:endParaRPr lang="ko-KR" altLang="en-US" sz="16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6D5B66F-83CC-CE25-F5E6-81E556F911C5}"/>
              </a:ext>
            </a:extLst>
          </p:cNvPr>
          <p:cNvGrpSpPr/>
          <p:nvPr/>
        </p:nvGrpSpPr>
        <p:grpSpPr>
          <a:xfrm>
            <a:off x="4099488" y="2796487"/>
            <a:ext cx="412292" cy="338554"/>
            <a:chOff x="8246920" y="3838569"/>
            <a:chExt cx="412292" cy="338554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206F1D26-E3AF-7BF8-4E8C-14723DE1C09C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AD02A73-AE9B-CC04-A83F-58887148CA9A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02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60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91452-5B90-FB53-9C16-C4A62CB9F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34BB8DB-AFB9-F7B7-8DA6-C456FEB9C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667341"/>
              </p:ext>
            </p:extLst>
          </p:nvPr>
        </p:nvGraphicFramePr>
        <p:xfrm>
          <a:off x="438302" y="1498478"/>
          <a:ext cx="11426521" cy="68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032">
                  <a:extLst>
                    <a:ext uri="{9D8B030D-6E8A-4147-A177-3AD203B41FA5}">
                      <a16:colId xmlns:a16="http://schemas.microsoft.com/office/drawing/2014/main" val="3277729338"/>
                    </a:ext>
                  </a:extLst>
                </a:gridCol>
                <a:gridCol w="2005245">
                  <a:extLst>
                    <a:ext uri="{9D8B030D-6E8A-4147-A177-3AD203B41FA5}">
                      <a16:colId xmlns:a16="http://schemas.microsoft.com/office/drawing/2014/main" val="1321271016"/>
                    </a:ext>
                  </a:extLst>
                </a:gridCol>
                <a:gridCol w="836578">
                  <a:extLst>
                    <a:ext uri="{9D8B030D-6E8A-4147-A177-3AD203B41FA5}">
                      <a16:colId xmlns:a16="http://schemas.microsoft.com/office/drawing/2014/main" val="2644103730"/>
                    </a:ext>
                  </a:extLst>
                </a:gridCol>
                <a:gridCol w="5110264">
                  <a:extLst>
                    <a:ext uri="{9D8B030D-6E8A-4147-A177-3AD203B41FA5}">
                      <a16:colId xmlns:a16="http://schemas.microsoft.com/office/drawing/2014/main" val="1889245335"/>
                    </a:ext>
                  </a:extLst>
                </a:gridCol>
                <a:gridCol w="1031871">
                  <a:extLst>
                    <a:ext uri="{9D8B030D-6E8A-4147-A177-3AD203B41FA5}">
                      <a16:colId xmlns:a16="http://schemas.microsoft.com/office/drawing/2014/main" val="1878738204"/>
                    </a:ext>
                  </a:extLst>
                </a:gridCol>
                <a:gridCol w="1001531">
                  <a:extLst>
                    <a:ext uri="{9D8B030D-6E8A-4147-A177-3AD203B41FA5}">
                      <a16:colId xmlns:a16="http://schemas.microsoft.com/office/drawing/2014/main" val="2629841637"/>
                    </a:ext>
                  </a:extLst>
                </a:gridCol>
              </a:tblGrid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화면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메인 페이지 </a:t>
                      </a:r>
                      <a:r>
                        <a:rPr lang="en-US" altLang="ko-KR" sz="1600" dirty="0"/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설명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메인 페이지의 </a:t>
                      </a:r>
                      <a:r>
                        <a:rPr lang="ko-KR" altLang="en-US" sz="1600" dirty="0" err="1"/>
                        <a:t>두번</a:t>
                      </a:r>
                      <a:r>
                        <a:rPr lang="ko-KR" altLang="en-US" sz="1600" dirty="0"/>
                        <a:t> 째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97508"/>
                  </a:ext>
                </a:extLst>
              </a:tr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/main + scroll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1876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0F45B60-CB11-31E2-95EA-9CB51535CA0F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564CE6B-5CBA-2E25-0D09-797C5F553995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6" name="직각 삼각형 5">
                <a:extLst>
                  <a:ext uri="{FF2B5EF4-FFF2-40B4-BE49-F238E27FC236}">
                    <a16:creationId xmlns:a16="http://schemas.microsoft.com/office/drawing/2014/main" id="{F1590AA2-71B9-EBC4-4B40-05CE42692B30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각 삼각형 6">
                <a:extLst>
                  <a:ext uri="{FF2B5EF4-FFF2-40B4-BE49-F238E27FC236}">
                    <a16:creationId xmlns:a16="http://schemas.microsoft.com/office/drawing/2014/main" id="{4E2AB2CD-409B-01DF-8EED-AFBE757A1F6C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42A736C6-06F4-C0BF-149A-0510AA08FA60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E4C3CB-A5AD-3E98-95C9-8ECE732ECC71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878427-0B7B-6DB9-D46A-203E17F147CE}"/>
              </a:ext>
            </a:extLst>
          </p:cNvPr>
          <p:cNvGrpSpPr/>
          <p:nvPr/>
        </p:nvGrpSpPr>
        <p:grpSpPr>
          <a:xfrm>
            <a:off x="495605" y="407105"/>
            <a:ext cx="1556836" cy="627539"/>
            <a:chOff x="3022081" y="2878282"/>
            <a:chExt cx="1556836" cy="6275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862780-5EF7-4E28-D45C-458BCD36546E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57C5B5-0643-B308-3045-6CA78FE299E4}"/>
                </a:ext>
              </a:extLst>
            </p:cNvPr>
            <p:cNvSpPr txBox="1"/>
            <p:nvPr/>
          </p:nvSpPr>
          <p:spPr>
            <a:xfrm>
              <a:off x="3022081" y="3105711"/>
              <a:ext cx="155683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화면 설계서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107651-B8D5-AFF4-F7F5-21AD23805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" y="2367142"/>
            <a:ext cx="5991205" cy="3832279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10E8DF91-75AD-64B9-B631-514265198E42}"/>
              </a:ext>
            </a:extLst>
          </p:cNvPr>
          <p:cNvGrpSpPr/>
          <p:nvPr/>
        </p:nvGrpSpPr>
        <p:grpSpPr>
          <a:xfrm>
            <a:off x="1172962" y="5020968"/>
            <a:ext cx="412292" cy="338554"/>
            <a:chOff x="8246920" y="3838569"/>
            <a:chExt cx="412292" cy="338554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774B52EF-A0A8-EEDD-46BE-1AED27CF1FC3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C9FE3A-4E17-CEC2-349A-5E89258D1D86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01</a:t>
              </a:r>
              <a:endParaRPr lang="ko-KR" altLang="en-US" sz="16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8DA2D46-8803-631E-5D02-D16769EA0D94}"/>
              </a:ext>
            </a:extLst>
          </p:cNvPr>
          <p:cNvGrpSpPr/>
          <p:nvPr/>
        </p:nvGrpSpPr>
        <p:grpSpPr>
          <a:xfrm>
            <a:off x="5233894" y="5042217"/>
            <a:ext cx="412292" cy="338554"/>
            <a:chOff x="8246920" y="3838569"/>
            <a:chExt cx="412292" cy="338554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7D5AE8E9-6749-98BE-8456-FC7285A86D0D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88CFCB-E389-A77D-D7D2-8FC710BB1488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03</a:t>
              </a:r>
              <a:endParaRPr lang="ko-KR" altLang="en-US" sz="16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8A19FA0-FE1D-7072-3A92-5FEB521D5AEA}"/>
              </a:ext>
            </a:extLst>
          </p:cNvPr>
          <p:cNvGrpSpPr/>
          <p:nvPr/>
        </p:nvGrpSpPr>
        <p:grpSpPr>
          <a:xfrm>
            <a:off x="3227758" y="5042217"/>
            <a:ext cx="412292" cy="338554"/>
            <a:chOff x="8246920" y="3838569"/>
            <a:chExt cx="412292" cy="338554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3563435C-962C-3F9D-0AC2-C1860703F301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B3231A-520C-E008-D9B2-F767820FEADD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02</a:t>
              </a:r>
              <a:endParaRPr lang="ko-KR" altLang="en-US" sz="16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2751B5-9EA7-7A4C-680F-3717D86EF314}"/>
              </a:ext>
            </a:extLst>
          </p:cNvPr>
          <p:cNvGrpSpPr/>
          <p:nvPr/>
        </p:nvGrpSpPr>
        <p:grpSpPr>
          <a:xfrm>
            <a:off x="5840251" y="2911860"/>
            <a:ext cx="412292" cy="338554"/>
            <a:chOff x="8246920" y="3838569"/>
            <a:chExt cx="412292" cy="338554"/>
          </a:xfrm>
        </p:grpSpPr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83D7D789-BFB4-D139-261A-A6961227867F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C96842-89B5-1200-EA53-865123CB1047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04</a:t>
              </a:r>
              <a:endParaRPr lang="ko-KR" altLang="en-US" sz="1600" dirty="0"/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5222F4E-A82D-9B4F-BBA0-7F2D2A3C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71656"/>
              </p:ext>
            </p:extLst>
          </p:nvPr>
        </p:nvGraphicFramePr>
        <p:xfrm>
          <a:off x="6623580" y="2363167"/>
          <a:ext cx="5235493" cy="3888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371">
                  <a:extLst>
                    <a:ext uri="{9D8B030D-6E8A-4147-A177-3AD203B41FA5}">
                      <a16:colId xmlns:a16="http://schemas.microsoft.com/office/drawing/2014/main" val="3465032417"/>
                    </a:ext>
                  </a:extLst>
                </a:gridCol>
                <a:gridCol w="1016143">
                  <a:extLst>
                    <a:ext uri="{9D8B030D-6E8A-4147-A177-3AD203B41FA5}">
                      <a16:colId xmlns:a16="http://schemas.microsoft.com/office/drawing/2014/main" val="2944367718"/>
                    </a:ext>
                  </a:extLst>
                </a:gridCol>
                <a:gridCol w="3408979">
                  <a:extLst>
                    <a:ext uri="{9D8B030D-6E8A-4147-A177-3AD203B41FA5}">
                      <a16:colId xmlns:a16="http://schemas.microsoft.com/office/drawing/2014/main" val="3819209180"/>
                    </a:ext>
                  </a:extLst>
                </a:gridCol>
              </a:tblGrid>
              <a:tr h="339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70072"/>
                  </a:ext>
                </a:extLst>
              </a:tr>
              <a:tr h="664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환경점수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학습환경 분석 차트 페이지로 이동합니다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159688"/>
                  </a:ext>
                </a:extLst>
              </a:tr>
              <a:tr h="664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발전도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미래점수 예측 차트 페이지로 이동합니다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946684"/>
                  </a:ext>
                </a:extLst>
              </a:tr>
              <a:tr h="889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마이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유저 점수 기반 차트 페이지로 이동합니다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로그아웃 상태일 시 로그인 페이지로 이동합니다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316899"/>
                  </a:ext>
                </a:extLst>
              </a:tr>
              <a:tr h="1329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헤더 호출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버튼에 마우스를 올리면 헤더가 표시됩니다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ko-KR" altLang="en-US" sz="1000" dirty="0"/>
                        <a:t>마우스를 헤더 영역 바깥으로 이동 시 헤더가 다시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숨김 처리 됩니다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903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76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2BC64-795A-0CD8-B84D-2BDD92FE1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ADDAEE0-351E-525A-E442-6CDEAE233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44961"/>
              </p:ext>
            </p:extLst>
          </p:nvPr>
        </p:nvGraphicFramePr>
        <p:xfrm>
          <a:off x="438302" y="1498478"/>
          <a:ext cx="11426521" cy="68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032">
                  <a:extLst>
                    <a:ext uri="{9D8B030D-6E8A-4147-A177-3AD203B41FA5}">
                      <a16:colId xmlns:a16="http://schemas.microsoft.com/office/drawing/2014/main" val="3277729338"/>
                    </a:ext>
                  </a:extLst>
                </a:gridCol>
                <a:gridCol w="2005245">
                  <a:extLst>
                    <a:ext uri="{9D8B030D-6E8A-4147-A177-3AD203B41FA5}">
                      <a16:colId xmlns:a16="http://schemas.microsoft.com/office/drawing/2014/main" val="1321271016"/>
                    </a:ext>
                  </a:extLst>
                </a:gridCol>
                <a:gridCol w="836578">
                  <a:extLst>
                    <a:ext uri="{9D8B030D-6E8A-4147-A177-3AD203B41FA5}">
                      <a16:colId xmlns:a16="http://schemas.microsoft.com/office/drawing/2014/main" val="2644103730"/>
                    </a:ext>
                  </a:extLst>
                </a:gridCol>
                <a:gridCol w="5110264">
                  <a:extLst>
                    <a:ext uri="{9D8B030D-6E8A-4147-A177-3AD203B41FA5}">
                      <a16:colId xmlns:a16="http://schemas.microsoft.com/office/drawing/2014/main" val="1889245335"/>
                    </a:ext>
                  </a:extLst>
                </a:gridCol>
                <a:gridCol w="1031871">
                  <a:extLst>
                    <a:ext uri="{9D8B030D-6E8A-4147-A177-3AD203B41FA5}">
                      <a16:colId xmlns:a16="http://schemas.microsoft.com/office/drawing/2014/main" val="1878738204"/>
                    </a:ext>
                  </a:extLst>
                </a:gridCol>
                <a:gridCol w="1001531">
                  <a:extLst>
                    <a:ext uri="{9D8B030D-6E8A-4147-A177-3AD203B41FA5}">
                      <a16:colId xmlns:a16="http://schemas.microsoft.com/office/drawing/2014/main" val="2629841637"/>
                    </a:ext>
                  </a:extLst>
                </a:gridCol>
              </a:tblGrid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화면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차트 페이지 </a:t>
                      </a:r>
                      <a:r>
                        <a:rPr lang="en-US" altLang="ko-KR" sz="1600" dirty="0"/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설명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학습환경 점수 차트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97508"/>
                  </a:ext>
                </a:extLst>
              </a:tr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/chart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1876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C77F8B6D-3CD5-85AC-ADE7-E7505388CE3A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6CC4067-B867-EF96-C9E6-FF2C3E030890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6" name="직각 삼각형 5">
                <a:extLst>
                  <a:ext uri="{FF2B5EF4-FFF2-40B4-BE49-F238E27FC236}">
                    <a16:creationId xmlns:a16="http://schemas.microsoft.com/office/drawing/2014/main" id="{8AA05929-B776-9B88-4FFD-6703045430D9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각 삼각형 6">
                <a:extLst>
                  <a:ext uri="{FF2B5EF4-FFF2-40B4-BE49-F238E27FC236}">
                    <a16:creationId xmlns:a16="http://schemas.microsoft.com/office/drawing/2014/main" id="{8EB26227-382A-9E6B-81F3-DAC93CCAC2E2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5E7362A9-5A65-4D6E-F889-7246743F1F7C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D14113-6AF4-C23C-203F-A75DE4DD345F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F9FF2DB-2B24-5EBF-850C-ADAAFCF3642F}"/>
              </a:ext>
            </a:extLst>
          </p:cNvPr>
          <p:cNvGrpSpPr/>
          <p:nvPr/>
        </p:nvGrpSpPr>
        <p:grpSpPr>
          <a:xfrm>
            <a:off x="495605" y="407105"/>
            <a:ext cx="1556836" cy="627539"/>
            <a:chOff x="3022081" y="2878282"/>
            <a:chExt cx="1556836" cy="6275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0B7D8B-E7FF-993D-AF18-2E7AF4BF9625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333572-D97A-57C4-1250-D62E00EFF6BB}"/>
                </a:ext>
              </a:extLst>
            </p:cNvPr>
            <p:cNvSpPr txBox="1"/>
            <p:nvPr/>
          </p:nvSpPr>
          <p:spPr>
            <a:xfrm>
              <a:off x="3022081" y="3105711"/>
              <a:ext cx="155683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화면 설계서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AFE64C1-8859-A05F-5E2A-503904653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36" y="2419364"/>
            <a:ext cx="3501978" cy="3754458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48024BE-5AB1-05AE-0530-33BC73BAC6DF}"/>
              </a:ext>
            </a:extLst>
          </p:cNvPr>
          <p:cNvGrpSpPr/>
          <p:nvPr/>
        </p:nvGrpSpPr>
        <p:grpSpPr>
          <a:xfrm>
            <a:off x="1008669" y="2933109"/>
            <a:ext cx="412292" cy="338554"/>
            <a:chOff x="8246920" y="3838569"/>
            <a:chExt cx="412292" cy="338554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05B092CD-8C49-3F4C-FC0C-3CDA9DD10172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398688-447E-E838-582D-6011A0672F2F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01</a:t>
              </a:r>
              <a:endParaRPr lang="ko-KR" altLang="en-US" sz="16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C794753-A0A5-9151-9CD8-D9056133248E}"/>
              </a:ext>
            </a:extLst>
          </p:cNvPr>
          <p:cNvGrpSpPr/>
          <p:nvPr/>
        </p:nvGrpSpPr>
        <p:grpSpPr>
          <a:xfrm>
            <a:off x="1984984" y="4503953"/>
            <a:ext cx="412292" cy="338554"/>
            <a:chOff x="8246920" y="3838569"/>
            <a:chExt cx="412292" cy="338554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EEB71B0B-B6DC-07CE-6859-1A72689475C9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2D91CE4-2F58-E00B-53BA-19238449159E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03</a:t>
              </a:r>
              <a:endParaRPr lang="ko-KR" altLang="en-US" sz="16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8FE1713-F4D5-C8A0-35C2-C467E0E96C59}"/>
              </a:ext>
            </a:extLst>
          </p:cNvPr>
          <p:cNvGrpSpPr/>
          <p:nvPr/>
        </p:nvGrpSpPr>
        <p:grpSpPr>
          <a:xfrm>
            <a:off x="2515810" y="3475331"/>
            <a:ext cx="412292" cy="338554"/>
            <a:chOff x="8246920" y="3838569"/>
            <a:chExt cx="412292" cy="338554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C7D9C13E-33D0-E18B-A6D4-987C6B680AF5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531BD1A-A045-5888-B70B-8C5FBD669F5E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02</a:t>
              </a:r>
              <a:endParaRPr lang="ko-KR" altLang="en-US" sz="1600" dirty="0"/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FACD4F0-2307-C910-01CD-5F138B02B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272392"/>
              </p:ext>
            </p:extLst>
          </p:nvPr>
        </p:nvGraphicFramePr>
        <p:xfrm>
          <a:off x="4124528" y="2363169"/>
          <a:ext cx="7734544" cy="3862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42">
                  <a:extLst>
                    <a:ext uri="{9D8B030D-6E8A-4147-A177-3AD203B41FA5}">
                      <a16:colId xmlns:a16="http://schemas.microsoft.com/office/drawing/2014/main" val="3465032417"/>
                    </a:ext>
                  </a:extLst>
                </a:gridCol>
                <a:gridCol w="1297021">
                  <a:extLst>
                    <a:ext uri="{9D8B030D-6E8A-4147-A177-3AD203B41FA5}">
                      <a16:colId xmlns:a16="http://schemas.microsoft.com/office/drawing/2014/main" val="2944367718"/>
                    </a:ext>
                  </a:extLst>
                </a:gridCol>
                <a:gridCol w="5672281">
                  <a:extLst>
                    <a:ext uri="{9D8B030D-6E8A-4147-A177-3AD203B41FA5}">
                      <a16:colId xmlns:a16="http://schemas.microsoft.com/office/drawing/2014/main" val="3819209180"/>
                    </a:ext>
                  </a:extLst>
                </a:gridCol>
              </a:tblGrid>
              <a:tr h="351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70072"/>
                  </a:ext>
                </a:extLst>
              </a:tr>
              <a:tr h="2457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필터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1" dirty="0"/>
                        <a:t>데이터 설정 </a:t>
                      </a:r>
                      <a:r>
                        <a:rPr lang="en-US" altLang="ko-KR" sz="1000" b="1" dirty="0"/>
                        <a:t>: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출력할 연도를 설정합니다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데이터베이스에 존재하는 연도 범주에 따라 최대 최소값이 변동됩니다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1" dirty="0"/>
                        <a:t>필터 선택 </a:t>
                      </a:r>
                      <a:r>
                        <a:rPr lang="en-US" altLang="ko-KR" sz="1000" b="1" dirty="0"/>
                        <a:t>: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대학 유형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설립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지역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규모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차트 타입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정렬 방식</a:t>
                      </a:r>
                      <a:r>
                        <a:rPr lang="en-US" altLang="ko-KR" sz="900" dirty="0"/>
                        <a:t>, Y</a:t>
                      </a:r>
                      <a:r>
                        <a:rPr lang="ko-KR" altLang="en-US" sz="900" dirty="0"/>
                        <a:t>축의 스케일을 지정할 수 있습니다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모든 범위는 데이터베이스에 존재하는 데이터들의 집합으로 지정됩니다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dirty="0"/>
                        <a:t>대학 선택 </a:t>
                      </a:r>
                      <a:r>
                        <a:rPr lang="en-US" altLang="ko-KR" sz="1000" b="1" dirty="0"/>
                        <a:t>: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출력할 대학교 개수를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개의 슬라이딩 바를 통해 조절 가능합니다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수동 선택 시 필터링 된 대학교들 중 차트에 보여질 대학을 수동으로 지정할 수 있습니다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dirty="0"/>
                        <a:t>차트 생성 </a:t>
                      </a:r>
                      <a:r>
                        <a:rPr lang="en-US" altLang="ko-KR" sz="1000" b="1" dirty="0"/>
                        <a:t>: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필터로 최종적으로 분류된 대학들의 데이터를 차트로 출력합니다</a:t>
                      </a:r>
                      <a:r>
                        <a:rPr lang="en-US" altLang="ko-KR" sz="900" dirty="0"/>
                        <a:t>,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1" dirty="0"/>
                        <a:t>차트 내보내기 </a:t>
                      </a:r>
                      <a:r>
                        <a:rPr lang="en-US" altLang="ko-KR" sz="1000" b="1" dirty="0"/>
                        <a:t>:</a:t>
                      </a:r>
                      <a:br>
                        <a:rPr lang="en-US" altLang="ko-KR" sz="1000" b="1" dirty="0"/>
                      </a:br>
                      <a:r>
                        <a:rPr lang="ko-KR" altLang="en-US" sz="900" dirty="0"/>
                        <a:t>파트 박스의 차트를 </a:t>
                      </a:r>
                      <a:r>
                        <a:rPr lang="en-US" altLang="ko-KR" sz="900" dirty="0" err="1"/>
                        <a:t>png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파일로 출력합니다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159688"/>
                  </a:ext>
                </a:extLst>
              </a:tr>
              <a:tr h="702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차트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필터링 된 데이터가 차트로 표시됩니다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그래프에 마우스를 올리면 해당 대학의 점보가 출력됩니다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099595"/>
                  </a:ext>
                </a:extLst>
              </a:tr>
              <a:tr h="351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현재 정보 표시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필터 정보를 표시합니다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004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19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A3B13-CA97-F296-9E56-682FBDCF9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EAE008-DA76-84CC-680A-72836DD99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841848"/>
              </p:ext>
            </p:extLst>
          </p:nvPr>
        </p:nvGraphicFramePr>
        <p:xfrm>
          <a:off x="438302" y="1498478"/>
          <a:ext cx="11426521" cy="68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032">
                  <a:extLst>
                    <a:ext uri="{9D8B030D-6E8A-4147-A177-3AD203B41FA5}">
                      <a16:colId xmlns:a16="http://schemas.microsoft.com/office/drawing/2014/main" val="3277729338"/>
                    </a:ext>
                  </a:extLst>
                </a:gridCol>
                <a:gridCol w="2005245">
                  <a:extLst>
                    <a:ext uri="{9D8B030D-6E8A-4147-A177-3AD203B41FA5}">
                      <a16:colId xmlns:a16="http://schemas.microsoft.com/office/drawing/2014/main" val="1321271016"/>
                    </a:ext>
                  </a:extLst>
                </a:gridCol>
                <a:gridCol w="836578">
                  <a:extLst>
                    <a:ext uri="{9D8B030D-6E8A-4147-A177-3AD203B41FA5}">
                      <a16:colId xmlns:a16="http://schemas.microsoft.com/office/drawing/2014/main" val="2644103730"/>
                    </a:ext>
                  </a:extLst>
                </a:gridCol>
                <a:gridCol w="5110264">
                  <a:extLst>
                    <a:ext uri="{9D8B030D-6E8A-4147-A177-3AD203B41FA5}">
                      <a16:colId xmlns:a16="http://schemas.microsoft.com/office/drawing/2014/main" val="1889245335"/>
                    </a:ext>
                  </a:extLst>
                </a:gridCol>
                <a:gridCol w="1031871">
                  <a:extLst>
                    <a:ext uri="{9D8B030D-6E8A-4147-A177-3AD203B41FA5}">
                      <a16:colId xmlns:a16="http://schemas.microsoft.com/office/drawing/2014/main" val="1878738204"/>
                    </a:ext>
                  </a:extLst>
                </a:gridCol>
                <a:gridCol w="1001531">
                  <a:extLst>
                    <a:ext uri="{9D8B030D-6E8A-4147-A177-3AD203B41FA5}">
                      <a16:colId xmlns:a16="http://schemas.microsoft.com/office/drawing/2014/main" val="2629841637"/>
                    </a:ext>
                  </a:extLst>
                </a:gridCol>
              </a:tblGrid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화면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마이 서비스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설명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유저 데이터 기반 점수 예측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97508"/>
                  </a:ext>
                </a:extLst>
              </a:tr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myservice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18762"/>
                  </a:ext>
                </a:extLst>
              </a:tr>
            </a:tbl>
          </a:graphicData>
        </a:graphic>
      </p:graphicFrame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3F587F05-2C4C-B54C-1BDF-DC7CB02E9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7150"/>
              </p:ext>
            </p:extLst>
          </p:nvPr>
        </p:nvGraphicFramePr>
        <p:xfrm>
          <a:off x="6623580" y="2363168"/>
          <a:ext cx="5235493" cy="3832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371">
                  <a:extLst>
                    <a:ext uri="{9D8B030D-6E8A-4147-A177-3AD203B41FA5}">
                      <a16:colId xmlns:a16="http://schemas.microsoft.com/office/drawing/2014/main" val="3465032417"/>
                    </a:ext>
                  </a:extLst>
                </a:gridCol>
                <a:gridCol w="888732">
                  <a:extLst>
                    <a:ext uri="{9D8B030D-6E8A-4147-A177-3AD203B41FA5}">
                      <a16:colId xmlns:a16="http://schemas.microsoft.com/office/drawing/2014/main" val="2944367718"/>
                    </a:ext>
                  </a:extLst>
                </a:gridCol>
                <a:gridCol w="3536390">
                  <a:extLst>
                    <a:ext uri="{9D8B030D-6E8A-4147-A177-3AD203B41FA5}">
                      <a16:colId xmlns:a16="http://schemas.microsoft.com/office/drawing/2014/main" val="3819209180"/>
                    </a:ext>
                  </a:extLst>
                </a:gridCol>
              </a:tblGrid>
              <a:tr h="357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70072"/>
                  </a:ext>
                </a:extLst>
              </a:tr>
              <a:tr h="907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정보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로그인된</a:t>
                      </a:r>
                      <a:r>
                        <a:rPr lang="ko-KR" altLang="en-US" sz="900" dirty="0"/>
                        <a:t> 유저의 정보가 출력됩니다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예측점수 동기화 버튼을 누르면 유저 데이터 기반 예측 실행 후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유저의 학년 별 학습 점수가 출력되며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차트가 생성됩니다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내 정보 관리를 클릭 시 마이페이지로 이동됩니다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159688"/>
                  </a:ext>
                </a:extLst>
              </a:tr>
              <a:tr h="1528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차트 박스 </a:t>
                      </a:r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학년 별 유저의 학습활동 비교 차트가 생성됩니다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소속 대학의 학년 별 이수연도 기준 평균값을 불러와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유저의 데이터와 같이 차트로 생성됩니다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우측에 유저 데이터와 평균 데이터의 비율을 도넛 차트로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출력되며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그 밑에 비율이 </a:t>
                      </a:r>
                      <a:r>
                        <a:rPr lang="en-US" altLang="ko-KR" sz="900" dirty="0"/>
                        <a:t>%</a:t>
                      </a:r>
                      <a:r>
                        <a:rPr lang="ko-KR" altLang="en-US" sz="900" dirty="0"/>
                        <a:t>로 표시됩니다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내정보에서 학년 별 이수연도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자료구입비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대출건수</a:t>
                      </a:r>
                      <a:r>
                        <a:rPr lang="en-US" altLang="ko-KR" sz="900" dirty="0"/>
                        <a:t>, </a:t>
                      </a:r>
                    </a:p>
                    <a:p>
                      <a:pPr latinLnBrk="1"/>
                      <a:r>
                        <a:rPr lang="ko-KR" altLang="en-US" sz="900" dirty="0"/>
                        <a:t>도서관 방문 수 기입이 안되어 있을 경우</a:t>
                      </a:r>
                      <a:r>
                        <a:rPr lang="en-US" altLang="ko-KR" sz="900" dirty="0"/>
                        <a:t>,</a:t>
                      </a:r>
                    </a:p>
                    <a:p>
                      <a:pPr latinLnBrk="1"/>
                      <a:r>
                        <a:rPr lang="ko-KR" altLang="en-US" sz="900" dirty="0"/>
                        <a:t>차트출력이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생략됩니다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각 차트에 마우스를 올리면 각 수치가 출력됩니다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946684"/>
                  </a:ext>
                </a:extLst>
              </a:tr>
              <a:tr h="1038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차트 박스 </a:t>
                      </a:r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학년 별 유저의 예측점수와 이수연도 기준 소속대학의 점수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비교 차트가 생성됩니다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우측에 유저의 점수와 모든 대학의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이수연도 기준 점수 상 </a:t>
                      </a:r>
                      <a:r>
                        <a:rPr lang="en-US" altLang="ko-KR" sz="900" dirty="0"/>
                        <a:t>+- 2</a:t>
                      </a:r>
                      <a:r>
                        <a:rPr lang="ko-KR" altLang="en-US" sz="900" dirty="0"/>
                        <a:t>등수 까지의 유사점수 대학을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출력합니다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모든 차트에 마우스를 올리면 점수 수치가 출력됩니다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09959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D6795C5-2F6A-AC76-E814-57FF82CD87F8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1C35D73-203A-BAD4-7F7C-FBAF713DD8BB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6" name="직각 삼각형 5">
                <a:extLst>
                  <a:ext uri="{FF2B5EF4-FFF2-40B4-BE49-F238E27FC236}">
                    <a16:creationId xmlns:a16="http://schemas.microsoft.com/office/drawing/2014/main" id="{13D16491-5947-B0F0-1890-2881C63FFB9F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각 삼각형 6">
                <a:extLst>
                  <a:ext uri="{FF2B5EF4-FFF2-40B4-BE49-F238E27FC236}">
                    <a16:creationId xmlns:a16="http://schemas.microsoft.com/office/drawing/2014/main" id="{7E181910-8ABD-07BE-D969-6C79C8B55DB1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20BFE427-6265-A953-1C66-07315FA00DEF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C41DBB-DEA7-4EC7-4DFF-7744EE96E632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83497-BBC3-13A3-9A9F-EF0C179B7FDB}"/>
              </a:ext>
            </a:extLst>
          </p:cNvPr>
          <p:cNvGrpSpPr/>
          <p:nvPr/>
        </p:nvGrpSpPr>
        <p:grpSpPr>
          <a:xfrm>
            <a:off x="495605" y="407105"/>
            <a:ext cx="1556836" cy="627539"/>
            <a:chOff x="3022081" y="2878282"/>
            <a:chExt cx="1556836" cy="6275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CE9710-A8D9-C3EF-E1CF-741982163466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3523B0-B98D-3E32-56CC-D150AAE3400F}"/>
                </a:ext>
              </a:extLst>
            </p:cNvPr>
            <p:cNvSpPr txBox="1"/>
            <p:nvPr/>
          </p:nvSpPr>
          <p:spPr>
            <a:xfrm>
              <a:off x="3022081" y="3105711"/>
              <a:ext cx="155683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화면 설계서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2B020E0-8480-F8D4-7389-0DA27DAA3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" y="2370835"/>
            <a:ext cx="5991205" cy="3824893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54554402-62F0-B28B-7A8E-F9A1ED18AFC5}"/>
              </a:ext>
            </a:extLst>
          </p:cNvPr>
          <p:cNvGrpSpPr/>
          <p:nvPr/>
        </p:nvGrpSpPr>
        <p:grpSpPr>
          <a:xfrm>
            <a:off x="1317665" y="3306054"/>
            <a:ext cx="412292" cy="338554"/>
            <a:chOff x="8246920" y="3838569"/>
            <a:chExt cx="412292" cy="338554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38F410EB-4C4B-1103-C18E-110F8A2DE533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516593-BCD7-7CC5-FDD7-EF092CAAE9B1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01</a:t>
              </a:r>
              <a:endParaRPr lang="ko-KR" altLang="en-US" sz="16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906DFF-7802-A742-4FFE-B162AB03A0A7}"/>
              </a:ext>
            </a:extLst>
          </p:cNvPr>
          <p:cNvGrpSpPr/>
          <p:nvPr/>
        </p:nvGrpSpPr>
        <p:grpSpPr>
          <a:xfrm>
            <a:off x="3596534" y="4762670"/>
            <a:ext cx="412292" cy="338554"/>
            <a:chOff x="8246920" y="3838569"/>
            <a:chExt cx="412292" cy="338554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E11C8537-5377-458F-0156-C78EEA4600C9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14757C-F00B-108D-41C6-2F15CE06C2AA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03</a:t>
              </a:r>
              <a:endParaRPr lang="ko-KR" altLang="en-US" sz="16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5023DA3-B5EF-1F45-8413-E9BF953DC68B}"/>
              </a:ext>
            </a:extLst>
          </p:cNvPr>
          <p:cNvGrpSpPr/>
          <p:nvPr/>
        </p:nvGrpSpPr>
        <p:grpSpPr>
          <a:xfrm>
            <a:off x="3596534" y="3211494"/>
            <a:ext cx="412292" cy="338554"/>
            <a:chOff x="8246920" y="3838569"/>
            <a:chExt cx="412292" cy="338554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22D621E2-FE38-59B4-7050-F8CBDBF7E003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9D790F-67E7-24DE-4DF5-44E0C0588B1B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02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1213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228D-B562-8737-A4A6-FB93C19F0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A356AA18-FE28-EE82-360B-B38D891E8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56273"/>
              </p:ext>
            </p:extLst>
          </p:nvPr>
        </p:nvGraphicFramePr>
        <p:xfrm>
          <a:off x="5639714" y="2363166"/>
          <a:ext cx="6219360" cy="3839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658">
                  <a:extLst>
                    <a:ext uri="{9D8B030D-6E8A-4147-A177-3AD203B41FA5}">
                      <a16:colId xmlns:a16="http://schemas.microsoft.com/office/drawing/2014/main" val="3465032417"/>
                    </a:ext>
                  </a:extLst>
                </a:gridCol>
                <a:gridCol w="1207099">
                  <a:extLst>
                    <a:ext uri="{9D8B030D-6E8A-4147-A177-3AD203B41FA5}">
                      <a16:colId xmlns:a16="http://schemas.microsoft.com/office/drawing/2014/main" val="2944367718"/>
                    </a:ext>
                  </a:extLst>
                </a:gridCol>
                <a:gridCol w="4049603">
                  <a:extLst>
                    <a:ext uri="{9D8B030D-6E8A-4147-A177-3AD203B41FA5}">
                      <a16:colId xmlns:a16="http://schemas.microsoft.com/office/drawing/2014/main" val="3819209180"/>
                    </a:ext>
                  </a:extLst>
                </a:gridCol>
              </a:tblGrid>
              <a:tr h="3650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670072"/>
                  </a:ext>
                </a:extLst>
              </a:tr>
              <a:tr h="686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채팅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우측 하단 </a:t>
                      </a:r>
                      <a:r>
                        <a:rPr lang="ko-KR" altLang="en-US" sz="900" dirty="0" err="1"/>
                        <a:t>챗봇</a:t>
                      </a:r>
                      <a:r>
                        <a:rPr lang="ko-KR" altLang="en-US" sz="900" dirty="0"/>
                        <a:t> 버튼을 클릭 시 활성화 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가장자리를 </a:t>
                      </a:r>
                      <a:r>
                        <a:rPr lang="ko-KR" altLang="en-US" sz="900" dirty="0" err="1"/>
                        <a:t>드래그하여</a:t>
                      </a:r>
                      <a:r>
                        <a:rPr lang="ko-KR" altLang="en-US" sz="900" dirty="0"/>
                        <a:t> 채팅창의 크기를 조절할 수 있습니다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상단 바를 </a:t>
                      </a:r>
                      <a:r>
                        <a:rPr lang="ko-KR" altLang="en-US" sz="900" dirty="0" err="1"/>
                        <a:t>드래그하여</a:t>
                      </a:r>
                      <a:r>
                        <a:rPr lang="ko-KR" altLang="en-US" sz="900" dirty="0"/>
                        <a:t> 채팅창의 위치를 조절할 수 있습니다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159688"/>
                  </a:ext>
                </a:extLst>
              </a:tr>
              <a:tr h="594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텍스트 입력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질문을 텍스트로 입력 후 </a:t>
                      </a:r>
                      <a:r>
                        <a:rPr lang="en-US" altLang="ko-KR" sz="900" dirty="0"/>
                        <a:t>Enter</a:t>
                      </a:r>
                      <a:r>
                        <a:rPr lang="ko-KR" altLang="en-US" sz="900" dirty="0"/>
                        <a:t> 키 또는 우측 전송 버튼을 클릭 시</a:t>
                      </a:r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LLM API</a:t>
                      </a:r>
                      <a:r>
                        <a:rPr lang="ko-KR" altLang="en-US" sz="900" dirty="0"/>
                        <a:t>서버로 전달합니다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946684"/>
                  </a:ext>
                </a:extLst>
              </a:tr>
              <a:tr h="2192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채팅 로그 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유저와 </a:t>
                      </a:r>
                      <a:r>
                        <a:rPr lang="ko-KR" altLang="en-US" sz="900" dirty="0" err="1"/>
                        <a:t>챗봇의</a:t>
                      </a:r>
                      <a:r>
                        <a:rPr lang="ko-KR" altLang="en-US" sz="900" dirty="0"/>
                        <a:t> 대화내역이 표시됩니다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대화가 많아지면 스크롤 바가 생성되어 대화 내역을 스크롤 해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확인할 수 있습니다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모든 페이지에서 대화 이력을 확인할 수 있습니다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latinLnBrk="1"/>
                      <a:r>
                        <a:rPr lang="ko-KR" altLang="en-US" sz="900" dirty="0"/>
                        <a:t>채팅 박스의 대화 이력은 페이지 세션이 종료될 시 모두 삭제됩니다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09959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4E2D8DBC-13C7-21A0-503C-4D07D3AD29F5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47EAB49-697A-B43E-BEB4-8FA7D20B3978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6" name="직각 삼각형 5">
                <a:extLst>
                  <a:ext uri="{FF2B5EF4-FFF2-40B4-BE49-F238E27FC236}">
                    <a16:creationId xmlns:a16="http://schemas.microsoft.com/office/drawing/2014/main" id="{CAC2B763-2D92-78DF-7E57-652F60C0C25F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각 삼각형 6">
                <a:extLst>
                  <a:ext uri="{FF2B5EF4-FFF2-40B4-BE49-F238E27FC236}">
                    <a16:creationId xmlns:a16="http://schemas.microsoft.com/office/drawing/2014/main" id="{E192539B-0851-3ACF-B8E9-15A97818F353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4EADFBE6-8BD0-4F75-8744-485BF6B774AD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4E6A530-2158-A7EC-C8E5-17A626F133D1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F13694-B3DE-6178-ACB3-C05C9F608B45}"/>
              </a:ext>
            </a:extLst>
          </p:cNvPr>
          <p:cNvGrpSpPr/>
          <p:nvPr/>
        </p:nvGrpSpPr>
        <p:grpSpPr>
          <a:xfrm>
            <a:off x="495605" y="407105"/>
            <a:ext cx="1556836" cy="627539"/>
            <a:chOff x="3022081" y="2878282"/>
            <a:chExt cx="1556836" cy="6275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ED90A1-700A-4EF6-8A37-B3ABCCF995F1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38629A-B9F9-0532-9460-5D61DA0DF99C}"/>
                </a:ext>
              </a:extLst>
            </p:cNvPr>
            <p:cNvSpPr txBox="1"/>
            <p:nvPr/>
          </p:nvSpPr>
          <p:spPr>
            <a:xfrm>
              <a:off x="3022081" y="3105711"/>
              <a:ext cx="155683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화면 설계서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8DF9449-B95B-49DF-C811-EAC9E96E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05" y="2377465"/>
            <a:ext cx="4886711" cy="3824893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EDFF8E-1CB1-9E2E-EDAB-45A856690227}"/>
              </a:ext>
            </a:extLst>
          </p:cNvPr>
          <p:cNvGrpSpPr/>
          <p:nvPr/>
        </p:nvGrpSpPr>
        <p:grpSpPr>
          <a:xfrm>
            <a:off x="1427632" y="3186074"/>
            <a:ext cx="412292" cy="338554"/>
            <a:chOff x="8246920" y="3838569"/>
            <a:chExt cx="412292" cy="338554"/>
          </a:xfrm>
        </p:grpSpPr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A47674B4-E9B0-C6C8-B4E3-C1EE938CEEE5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7AF017-CEE3-16FC-CDBB-EAA2BB429ED2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01</a:t>
              </a:r>
              <a:endParaRPr lang="ko-KR" altLang="en-US" sz="16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89C66C1-B06C-10D8-5BFE-11DDD440CD3E}"/>
              </a:ext>
            </a:extLst>
          </p:cNvPr>
          <p:cNvGrpSpPr/>
          <p:nvPr/>
        </p:nvGrpSpPr>
        <p:grpSpPr>
          <a:xfrm>
            <a:off x="1064089" y="4332456"/>
            <a:ext cx="412292" cy="338554"/>
            <a:chOff x="8246920" y="3838569"/>
            <a:chExt cx="412292" cy="338554"/>
          </a:xfrm>
        </p:grpSpPr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3F3FC80E-2058-DE42-1125-AB863AB3BD23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2C37533-CC5A-ABC2-46F2-1DFEC00CE8C4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03</a:t>
              </a:r>
              <a:endParaRPr lang="ko-KR" altLang="en-US" sz="16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EC8891D-5285-0D7D-501C-77E9B4554D16}"/>
              </a:ext>
            </a:extLst>
          </p:cNvPr>
          <p:cNvGrpSpPr/>
          <p:nvPr/>
        </p:nvGrpSpPr>
        <p:grpSpPr>
          <a:xfrm>
            <a:off x="1585029" y="5620692"/>
            <a:ext cx="412292" cy="338554"/>
            <a:chOff x="8246920" y="3838569"/>
            <a:chExt cx="412292" cy="338554"/>
          </a:xfrm>
        </p:grpSpPr>
        <p:sp>
          <p:nvSpPr>
            <p:cNvPr id="63" name="순서도: 연결자 62">
              <a:extLst>
                <a:ext uri="{FF2B5EF4-FFF2-40B4-BE49-F238E27FC236}">
                  <a16:creationId xmlns:a16="http://schemas.microsoft.com/office/drawing/2014/main" id="{FD7CFF4B-F656-5B79-81ED-96F15916CAC2}"/>
                </a:ext>
              </a:extLst>
            </p:cNvPr>
            <p:cNvSpPr/>
            <p:nvPr/>
          </p:nvSpPr>
          <p:spPr>
            <a:xfrm>
              <a:off x="8295669" y="3859818"/>
              <a:ext cx="314794" cy="29605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B0ECEC8-5983-F18C-919D-6503428B9BA0}"/>
                </a:ext>
              </a:extLst>
            </p:cNvPr>
            <p:cNvSpPr txBox="1">
              <a:spLocks/>
            </p:cNvSpPr>
            <p:nvPr/>
          </p:nvSpPr>
          <p:spPr>
            <a:xfrm>
              <a:off x="8246920" y="3838569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02</a:t>
              </a:r>
              <a:endParaRPr lang="ko-KR" altLang="en-US" sz="1600" dirty="0"/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B2DC3D9-370E-3574-3BA5-041DE0F1F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0176"/>
              </p:ext>
            </p:extLst>
          </p:nvPr>
        </p:nvGraphicFramePr>
        <p:xfrm>
          <a:off x="438302" y="1498478"/>
          <a:ext cx="11426521" cy="68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032">
                  <a:extLst>
                    <a:ext uri="{9D8B030D-6E8A-4147-A177-3AD203B41FA5}">
                      <a16:colId xmlns:a16="http://schemas.microsoft.com/office/drawing/2014/main" val="3277729338"/>
                    </a:ext>
                  </a:extLst>
                </a:gridCol>
                <a:gridCol w="2005245">
                  <a:extLst>
                    <a:ext uri="{9D8B030D-6E8A-4147-A177-3AD203B41FA5}">
                      <a16:colId xmlns:a16="http://schemas.microsoft.com/office/drawing/2014/main" val="1321271016"/>
                    </a:ext>
                  </a:extLst>
                </a:gridCol>
                <a:gridCol w="836578">
                  <a:extLst>
                    <a:ext uri="{9D8B030D-6E8A-4147-A177-3AD203B41FA5}">
                      <a16:colId xmlns:a16="http://schemas.microsoft.com/office/drawing/2014/main" val="2644103730"/>
                    </a:ext>
                  </a:extLst>
                </a:gridCol>
                <a:gridCol w="5110264">
                  <a:extLst>
                    <a:ext uri="{9D8B030D-6E8A-4147-A177-3AD203B41FA5}">
                      <a16:colId xmlns:a16="http://schemas.microsoft.com/office/drawing/2014/main" val="1889245335"/>
                    </a:ext>
                  </a:extLst>
                </a:gridCol>
                <a:gridCol w="1031871">
                  <a:extLst>
                    <a:ext uri="{9D8B030D-6E8A-4147-A177-3AD203B41FA5}">
                      <a16:colId xmlns:a16="http://schemas.microsoft.com/office/drawing/2014/main" val="1878738204"/>
                    </a:ext>
                  </a:extLst>
                </a:gridCol>
                <a:gridCol w="1001531">
                  <a:extLst>
                    <a:ext uri="{9D8B030D-6E8A-4147-A177-3AD203B41FA5}">
                      <a16:colId xmlns:a16="http://schemas.microsoft.com/office/drawing/2014/main" val="2629841637"/>
                    </a:ext>
                  </a:extLst>
                </a:gridCol>
              </a:tblGrid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화면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챗봇</a:t>
                      </a:r>
                      <a:r>
                        <a:rPr lang="ko-KR" altLang="en-US" sz="1600" dirty="0"/>
                        <a:t> 서비스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설명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LLM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&amp;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Agent Tool </a:t>
                      </a:r>
                      <a:r>
                        <a:rPr lang="ko-KR" altLang="en-US" sz="1600" dirty="0"/>
                        <a:t>기반 대화형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797508"/>
                  </a:ext>
                </a:extLst>
              </a:tr>
              <a:tr h="3407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우측 하단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</a:rPr>
                        <a:t>챗봇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아이콘 클릭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18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7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3D4B1-7A53-44DF-AA69-438506E5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A41168E-3DDF-0B05-C2B9-ECB270B7DDCA}"/>
              </a:ext>
            </a:extLst>
          </p:cNvPr>
          <p:cNvGrpSpPr/>
          <p:nvPr/>
        </p:nvGrpSpPr>
        <p:grpSpPr>
          <a:xfrm>
            <a:off x="495605" y="407105"/>
            <a:ext cx="3171061" cy="627539"/>
            <a:chOff x="3022081" y="2878282"/>
            <a:chExt cx="3171061" cy="6275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98C78F-C65F-F703-447D-B3482059EB49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8656E7-EAB0-190A-245E-019BBA5B50FE}"/>
                </a:ext>
              </a:extLst>
            </p:cNvPr>
            <p:cNvSpPr txBox="1"/>
            <p:nvPr/>
          </p:nvSpPr>
          <p:spPr>
            <a:xfrm>
              <a:off x="3022081" y="3105711"/>
              <a:ext cx="317106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UML – Use Case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Diagram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99D79CB-5A63-6FED-C019-869A0E897E62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09D32A2-11DA-B2E8-168C-EA2220AB7D6C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C1210B04-A46D-AB7A-9B97-BAA5AB5F0482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71F2C149-9FBA-AA4F-B489-5F454A516FED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각 삼각형 43">
                <a:extLst>
                  <a:ext uri="{FF2B5EF4-FFF2-40B4-BE49-F238E27FC236}">
                    <a16:creationId xmlns:a16="http://schemas.microsoft.com/office/drawing/2014/main" id="{E50630A2-FCD8-3A9C-1CC9-F7FC60BE716B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9DA6E1-A004-573A-5B4F-A1862B522486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DA9D3D7-164D-70E5-D182-AF73C126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92" y="1330323"/>
            <a:ext cx="9044016" cy="5197466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16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EC798-8D37-6968-508D-0F0692A85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타원 92">
            <a:extLst>
              <a:ext uri="{FF2B5EF4-FFF2-40B4-BE49-F238E27FC236}">
                <a16:creationId xmlns:a16="http://schemas.microsoft.com/office/drawing/2014/main" id="{FF73213F-3F09-F774-DBFF-0DE1A1163D53}"/>
              </a:ext>
            </a:extLst>
          </p:cNvPr>
          <p:cNvSpPr/>
          <p:nvPr/>
        </p:nvSpPr>
        <p:spPr>
          <a:xfrm>
            <a:off x="998298" y="3449070"/>
            <a:ext cx="1000795" cy="10007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  <a:tileRect/>
          </a:gradFill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40D2615-BE74-9BB4-6C6C-3CFDDDBAE7D6}"/>
              </a:ext>
            </a:extLst>
          </p:cNvPr>
          <p:cNvGrpSpPr/>
          <p:nvPr/>
        </p:nvGrpSpPr>
        <p:grpSpPr>
          <a:xfrm>
            <a:off x="2145704" y="3483741"/>
            <a:ext cx="3208464" cy="916063"/>
            <a:chOff x="2668461" y="2170214"/>
            <a:chExt cx="3208464" cy="916063"/>
          </a:xfrm>
        </p:grpSpPr>
        <p:sp>
          <p:nvSpPr>
            <p:cNvPr id="95" name="Rectangle 304">
              <a:extLst>
                <a:ext uri="{FF2B5EF4-FFF2-40B4-BE49-F238E27FC236}">
                  <a16:creationId xmlns:a16="http://schemas.microsoft.com/office/drawing/2014/main" id="{B8EC75DD-44B0-9DD5-7B0D-7AC6C448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461" y="2170214"/>
              <a:ext cx="27911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kumimoji="0"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대학도서관 데이터 비교분석</a:t>
              </a:r>
              <a:endParaRPr kumimoji="0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96" name="Rectangle 304">
              <a:extLst>
                <a:ext uri="{FF2B5EF4-FFF2-40B4-BE49-F238E27FC236}">
                  <a16:creationId xmlns:a16="http://schemas.microsoft.com/office/drawing/2014/main" id="{E1D6BB19-BA10-BB93-36D8-8755C3A76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461" y="2547668"/>
              <a:ext cx="3208464" cy="53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보유자료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시설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예산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이용자 현황 등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  <a:p>
              <a:endParaRPr lang="en-US" altLang="ko-KR" sz="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도서관 데이터 기반 환경 수준 예측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</p:txBody>
        </p:sp>
      </p:grpSp>
      <p:sp>
        <p:nvSpPr>
          <p:cNvPr id="164" name="자유형: 도형 163">
            <a:extLst>
              <a:ext uri="{FF2B5EF4-FFF2-40B4-BE49-F238E27FC236}">
                <a16:creationId xmlns:a16="http://schemas.microsoft.com/office/drawing/2014/main" id="{1786F969-C2E7-73B8-2179-0F8B8141A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317" y="5155350"/>
            <a:ext cx="382727" cy="507529"/>
          </a:xfrm>
          <a:custGeom>
            <a:avLst/>
            <a:gdLst>
              <a:gd name="connsiteX0" fmla="*/ 200026 w 292101"/>
              <a:gd name="connsiteY0" fmla="*/ 163513 h 387351"/>
              <a:gd name="connsiteX1" fmla="*/ 127000 w 292101"/>
              <a:gd name="connsiteY1" fmla="*/ 228601 h 387351"/>
              <a:gd name="connsiteX2" fmla="*/ 96838 w 292101"/>
              <a:gd name="connsiteY2" fmla="*/ 193676 h 387351"/>
              <a:gd name="connsiteX3" fmla="*/ 76200 w 292101"/>
              <a:gd name="connsiteY3" fmla="*/ 209551 h 387351"/>
              <a:gd name="connsiteX4" fmla="*/ 123825 w 292101"/>
              <a:gd name="connsiteY4" fmla="*/ 263526 h 387351"/>
              <a:gd name="connsiteX5" fmla="*/ 217488 w 292101"/>
              <a:gd name="connsiteY5" fmla="*/ 182563 h 387351"/>
              <a:gd name="connsiteX6" fmla="*/ 46038 w 292101"/>
              <a:gd name="connsiteY6" fmla="*/ 87313 h 387351"/>
              <a:gd name="connsiteX7" fmla="*/ 72405 w 292101"/>
              <a:gd name="connsiteY7" fmla="*/ 87313 h 387351"/>
              <a:gd name="connsiteX8" fmla="*/ 72901 w 292101"/>
              <a:gd name="connsiteY8" fmla="*/ 93335 h 387351"/>
              <a:gd name="connsiteX9" fmla="*/ 97803 w 292101"/>
              <a:gd name="connsiteY9" fmla="*/ 106363 h 387351"/>
              <a:gd name="connsiteX10" fmla="*/ 194299 w 292101"/>
              <a:gd name="connsiteY10" fmla="*/ 106363 h 387351"/>
              <a:gd name="connsiteX11" fmla="*/ 219201 w 292101"/>
              <a:gd name="connsiteY11" fmla="*/ 93335 h 387351"/>
              <a:gd name="connsiteX12" fmla="*/ 219696 w 292101"/>
              <a:gd name="connsiteY12" fmla="*/ 87313 h 387351"/>
              <a:gd name="connsiteX13" fmla="*/ 244476 w 292101"/>
              <a:gd name="connsiteY13" fmla="*/ 87313 h 387351"/>
              <a:gd name="connsiteX14" fmla="*/ 244476 w 292101"/>
              <a:gd name="connsiteY14" fmla="*/ 347663 h 387351"/>
              <a:gd name="connsiteX15" fmla="*/ 46038 w 292101"/>
              <a:gd name="connsiteY15" fmla="*/ 347663 h 387351"/>
              <a:gd name="connsiteX16" fmla="*/ 209862 w 292101"/>
              <a:gd name="connsiteY16" fmla="*/ 39688 h 387351"/>
              <a:gd name="connsiteX17" fmla="*/ 239275 w 292101"/>
              <a:gd name="connsiteY17" fmla="*/ 39688 h 387351"/>
              <a:gd name="connsiteX18" fmla="*/ 270349 w 292101"/>
              <a:gd name="connsiteY18" fmla="*/ 39688 h 387351"/>
              <a:gd name="connsiteX19" fmla="*/ 292101 w 292101"/>
              <a:gd name="connsiteY19" fmla="*/ 61177 h 387351"/>
              <a:gd name="connsiteX20" fmla="*/ 292101 w 292101"/>
              <a:gd name="connsiteY20" fmla="*/ 365862 h 387351"/>
              <a:gd name="connsiteX21" fmla="*/ 270349 w 292101"/>
              <a:gd name="connsiteY21" fmla="*/ 387351 h 387351"/>
              <a:gd name="connsiteX22" fmla="*/ 270349 w 292101"/>
              <a:gd name="connsiteY22" fmla="*/ 372002 h 387351"/>
              <a:gd name="connsiteX23" fmla="*/ 276564 w 292101"/>
              <a:gd name="connsiteY23" fmla="*/ 365862 h 387351"/>
              <a:gd name="connsiteX24" fmla="*/ 276564 w 292101"/>
              <a:gd name="connsiteY24" fmla="*/ 61177 h 387351"/>
              <a:gd name="connsiteX25" fmla="*/ 270349 w 292101"/>
              <a:gd name="connsiteY25" fmla="*/ 55037 h 387351"/>
              <a:gd name="connsiteX26" fmla="*/ 216947 w 292101"/>
              <a:gd name="connsiteY26" fmla="*/ 55037 h 387351"/>
              <a:gd name="connsiteX27" fmla="*/ 214787 w 292101"/>
              <a:gd name="connsiteY27" fmla="*/ 50357 h 387351"/>
              <a:gd name="connsiteX28" fmla="*/ 209862 w 292101"/>
              <a:gd name="connsiteY28" fmla="*/ 39688 h 387351"/>
              <a:gd name="connsiteX29" fmla="*/ 21752 w 292101"/>
              <a:gd name="connsiteY29" fmla="*/ 39688 h 387351"/>
              <a:gd name="connsiteX30" fmla="*/ 82239 w 292101"/>
              <a:gd name="connsiteY30" fmla="*/ 39688 h 387351"/>
              <a:gd name="connsiteX31" fmla="*/ 75491 w 292101"/>
              <a:gd name="connsiteY31" fmla="*/ 54309 h 387351"/>
              <a:gd name="connsiteX32" fmla="*/ 75155 w 292101"/>
              <a:gd name="connsiteY32" fmla="*/ 55037 h 387351"/>
              <a:gd name="connsiteX33" fmla="*/ 52827 w 292101"/>
              <a:gd name="connsiteY33" fmla="*/ 55037 h 387351"/>
              <a:gd name="connsiteX34" fmla="*/ 21752 w 292101"/>
              <a:gd name="connsiteY34" fmla="*/ 55037 h 387351"/>
              <a:gd name="connsiteX35" fmla="*/ 15538 w 292101"/>
              <a:gd name="connsiteY35" fmla="*/ 61177 h 387351"/>
              <a:gd name="connsiteX36" fmla="*/ 15538 w 292101"/>
              <a:gd name="connsiteY36" fmla="*/ 365862 h 387351"/>
              <a:gd name="connsiteX37" fmla="*/ 21752 w 292101"/>
              <a:gd name="connsiteY37" fmla="*/ 372002 h 387351"/>
              <a:gd name="connsiteX38" fmla="*/ 201985 w 292101"/>
              <a:gd name="connsiteY38" fmla="*/ 372002 h 387351"/>
              <a:gd name="connsiteX39" fmla="*/ 201985 w 292101"/>
              <a:gd name="connsiteY39" fmla="*/ 387351 h 387351"/>
              <a:gd name="connsiteX40" fmla="*/ 21752 w 292101"/>
              <a:gd name="connsiteY40" fmla="*/ 387351 h 387351"/>
              <a:gd name="connsiteX41" fmla="*/ 0 w 292101"/>
              <a:gd name="connsiteY41" fmla="*/ 365862 h 387351"/>
              <a:gd name="connsiteX42" fmla="*/ 0 w 292101"/>
              <a:gd name="connsiteY42" fmla="*/ 61177 h 387351"/>
              <a:gd name="connsiteX43" fmla="*/ 21752 w 292101"/>
              <a:gd name="connsiteY43" fmla="*/ 39688 h 387351"/>
              <a:gd name="connsiteX44" fmla="*/ 145257 w 292101"/>
              <a:gd name="connsiteY44" fmla="*/ 0 h 387351"/>
              <a:gd name="connsiteX45" fmla="*/ 166689 w 292101"/>
              <a:gd name="connsiteY45" fmla="*/ 21432 h 387351"/>
              <a:gd name="connsiteX46" fmla="*/ 166361 w 292101"/>
              <a:gd name="connsiteY46" fmla="*/ 22225 h 387351"/>
              <a:gd name="connsiteX47" fmla="*/ 175299 w 292101"/>
              <a:gd name="connsiteY47" fmla="*/ 22225 h 387351"/>
              <a:gd name="connsiteX48" fmla="*/ 189923 w 292101"/>
              <a:gd name="connsiteY48" fmla="*/ 31750 h 387351"/>
              <a:gd name="connsiteX49" fmla="*/ 190789 w 292101"/>
              <a:gd name="connsiteY49" fmla="*/ 33734 h 387351"/>
              <a:gd name="connsiteX50" fmla="*/ 193387 w 292101"/>
              <a:gd name="connsiteY50" fmla="*/ 39688 h 387351"/>
              <a:gd name="connsiteX51" fmla="*/ 194299 w 292101"/>
              <a:gd name="connsiteY51" fmla="*/ 39688 h 387351"/>
              <a:gd name="connsiteX52" fmla="*/ 201702 w 292101"/>
              <a:gd name="connsiteY52" fmla="*/ 55037 h 387351"/>
              <a:gd name="connsiteX53" fmla="*/ 200840 w 292101"/>
              <a:gd name="connsiteY53" fmla="*/ 55037 h 387351"/>
              <a:gd name="connsiteX54" fmla="*/ 208776 w 292101"/>
              <a:gd name="connsiteY54" fmla="*/ 71021 h 387351"/>
              <a:gd name="connsiteX55" fmla="*/ 209550 w 292101"/>
              <a:gd name="connsiteY55" fmla="*/ 77059 h 387351"/>
              <a:gd name="connsiteX56" fmla="*/ 209550 w 292101"/>
              <a:gd name="connsiteY56" fmla="*/ 77791 h 387351"/>
              <a:gd name="connsiteX57" fmla="*/ 209550 w 292101"/>
              <a:gd name="connsiteY57" fmla="*/ 78569 h 387351"/>
              <a:gd name="connsiteX58" fmla="*/ 208776 w 292101"/>
              <a:gd name="connsiteY58" fmla="*/ 82342 h 387351"/>
              <a:gd name="connsiteX59" fmla="*/ 206590 w 292101"/>
              <a:gd name="connsiteY59" fmla="*/ 87313 h 387351"/>
              <a:gd name="connsiteX60" fmla="*/ 206616 w 292101"/>
              <a:gd name="connsiteY60" fmla="*/ 87313 h 387351"/>
              <a:gd name="connsiteX61" fmla="*/ 206575 w 292101"/>
              <a:gd name="connsiteY61" fmla="*/ 87347 h 387351"/>
              <a:gd name="connsiteX62" fmla="*/ 206453 w 292101"/>
              <a:gd name="connsiteY62" fmla="*/ 87625 h 387351"/>
              <a:gd name="connsiteX63" fmla="*/ 204384 w 292101"/>
              <a:gd name="connsiteY63" fmla="*/ 89306 h 387351"/>
              <a:gd name="connsiteX64" fmla="*/ 201806 w 292101"/>
              <a:gd name="connsiteY64" fmla="*/ 91399 h 387351"/>
              <a:gd name="connsiteX65" fmla="*/ 197934 w 292101"/>
              <a:gd name="connsiteY65" fmla="*/ 92908 h 387351"/>
              <a:gd name="connsiteX66" fmla="*/ 195611 w 292101"/>
              <a:gd name="connsiteY66" fmla="*/ 92908 h 387351"/>
              <a:gd name="connsiteX67" fmla="*/ 194062 w 292101"/>
              <a:gd name="connsiteY67" fmla="*/ 93663 h 387351"/>
              <a:gd name="connsiteX68" fmla="*/ 193676 w 292101"/>
              <a:gd name="connsiteY68" fmla="*/ 93663 h 387351"/>
              <a:gd name="connsiteX69" fmla="*/ 193057 w 292101"/>
              <a:gd name="connsiteY69" fmla="*/ 93663 h 387351"/>
              <a:gd name="connsiteX70" fmla="*/ 129734 w 292101"/>
              <a:gd name="connsiteY70" fmla="*/ 93663 h 387351"/>
              <a:gd name="connsiteX71" fmla="*/ 98426 w 292101"/>
              <a:gd name="connsiteY71" fmla="*/ 93663 h 387351"/>
              <a:gd name="connsiteX72" fmla="*/ 98038 w 292101"/>
              <a:gd name="connsiteY72" fmla="*/ 93663 h 387351"/>
              <a:gd name="connsiteX73" fmla="*/ 96489 w 292101"/>
              <a:gd name="connsiteY73" fmla="*/ 92908 h 387351"/>
              <a:gd name="connsiteX74" fmla="*/ 94166 w 292101"/>
              <a:gd name="connsiteY74" fmla="*/ 92908 h 387351"/>
              <a:gd name="connsiteX75" fmla="*/ 90294 w 292101"/>
              <a:gd name="connsiteY75" fmla="*/ 91399 h 387351"/>
              <a:gd name="connsiteX76" fmla="*/ 87722 w 292101"/>
              <a:gd name="connsiteY76" fmla="*/ 89310 h 387351"/>
              <a:gd name="connsiteX77" fmla="*/ 85647 w 292101"/>
              <a:gd name="connsiteY77" fmla="*/ 87625 h 387351"/>
              <a:gd name="connsiteX78" fmla="*/ 85524 w 292101"/>
              <a:gd name="connsiteY78" fmla="*/ 87345 h 387351"/>
              <a:gd name="connsiteX79" fmla="*/ 85485 w 292101"/>
              <a:gd name="connsiteY79" fmla="*/ 87313 h 387351"/>
              <a:gd name="connsiteX80" fmla="*/ 85510 w 292101"/>
              <a:gd name="connsiteY80" fmla="*/ 87313 h 387351"/>
              <a:gd name="connsiteX81" fmla="*/ 83324 w 292101"/>
              <a:gd name="connsiteY81" fmla="*/ 82342 h 387351"/>
              <a:gd name="connsiteX82" fmla="*/ 82550 w 292101"/>
              <a:gd name="connsiteY82" fmla="*/ 78569 h 387351"/>
              <a:gd name="connsiteX83" fmla="*/ 82550 w 292101"/>
              <a:gd name="connsiteY83" fmla="*/ 77788 h 387351"/>
              <a:gd name="connsiteX84" fmla="*/ 82550 w 292101"/>
              <a:gd name="connsiteY84" fmla="*/ 77059 h 387351"/>
              <a:gd name="connsiteX85" fmla="*/ 83324 w 292101"/>
              <a:gd name="connsiteY85" fmla="*/ 71021 h 387351"/>
              <a:gd name="connsiteX86" fmla="*/ 84776 w 292101"/>
              <a:gd name="connsiteY86" fmla="*/ 68097 h 387351"/>
              <a:gd name="connsiteX87" fmla="*/ 89383 w 292101"/>
              <a:gd name="connsiteY87" fmla="*/ 58818 h 387351"/>
              <a:gd name="connsiteX88" fmla="*/ 84832 w 292101"/>
              <a:gd name="connsiteY88" fmla="*/ 67499 h 387351"/>
              <a:gd name="connsiteX89" fmla="*/ 83344 w 292101"/>
              <a:gd name="connsiteY89" fmla="*/ 70338 h 387351"/>
              <a:gd name="connsiteX90" fmla="*/ 89384 w 292101"/>
              <a:gd name="connsiteY90" fmla="*/ 58816 h 387351"/>
              <a:gd name="connsiteX91" fmla="*/ 91260 w 292101"/>
              <a:gd name="connsiteY91" fmla="*/ 55037 h 387351"/>
              <a:gd name="connsiteX92" fmla="*/ 90399 w 292101"/>
              <a:gd name="connsiteY92" fmla="*/ 55037 h 387351"/>
              <a:gd name="connsiteX93" fmla="*/ 91565 w 292101"/>
              <a:gd name="connsiteY93" fmla="*/ 52621 h 387351"/>
              <a:gd name="connsiteX94" fmla="*/ 97803 w 292101"/>
              <a:gd name="connsiteY94" fmla="*/ 39688 h 387351"/>
              <a:gd name="connsiteX95" fmla="*/ 98713 w 292101"/>
              <a:gd name="connsiteY95" fmla="*/ 39688 h 387351"/>
              <a:gd name="connsiteX96" fmla="*/ 102177 w 292101"/>
              <a:gd name="connsiteY96" fmla="*/ 31750 h 387351"/>
              <a:gd name="connsiteX97" fmla="*/ 104486 w 292101"/>
              <a:gd name="connsiteY97" fmla="*/ 27781 h 387351"/>
              <a:gd name="connsiteX98" fmla="*/ 116801 w 292101"/>
              <a:gd name="connsiteY98" fmla="*/ 22225 h 387351"/>
              <a:gd name="connsiteX99" fmla="*/ 124114 w 292101"/>
              <a:gd name="connsiteY99" fmla="*/ 22225 h 387351"/>
              <a:gd name="connsiteX100" fmla="*/ 124154 w 292101"/>
              <a:gd name="connsiteY100" fmla="*/ 22225 h 387351"/>
              <a:gd name="connsiteX101" fmla="*/ 123825 w 292101"/>
              <a:gd name="connsiteY101" fmla="*/ 21432 h 387351"/>
              <a:gd name="connsiteX102" fmla="*/ 145257 w 292101"/>
              <a:gd name="connsiteY102" fmla="*/ 0 h 38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92101" h="387351">
                <a:moveTo>
                  <a:pt x="200026" y="163513"/>
                </a:moveTo>
                <a:lnTo>
                  <a:pt x="127000" y="228601"/>
                </a:lnTo>
                <a:lnTo>
                  <a:pt x="96838" y="193676"/>
                </a:lnTo>
                <a:lnTo>
                  <a:pt x="76200" y="209551"/>
                </a:lnTo>
                <a:lnTo>
                  <a:pt x="123825" y="263526"/>
                </a:lnTo>
                <a:lnTo>
                  <a:pt x="217488" y="182563"/>
                </a:lnTo>
                <a:close/>
                <a:moveTo>
                  <a:pt x="46038" y="87313"/>
                </a:moveTo>
                <a:lnTo>
                  <a:pt x="72405" y="87313"/>
                </a:lnTo>
                <a:lnTo>
                  <a:pt x="72901" y="93335"/>
                </a:lnTo>
                <a:cubicBezTo>
                  <a:pt x="78348" y="101765"/>
                  <a:pt x="87686" y="106363"/>
                  <a:pt x="97803" y="106363"/>
                </a:cubicBezTo>
                <a:cubicBezTo>
                  <a:pt x="194299" y="106363"/>
                  <a:pt x="194299" y="106363"/>
                  <a:pt x="194299" y="106363"/>
                </a:cubicBezTo>
                <a:cubicBezTo>
                  <a:pt x="204415" y="106363"/>
                  <a:pt x="213753" y="101765"/>
                  <a:pt x="219201" y="93335"/>
                </a:cubicBezTo>
                <a:lnTo>
                  <a:pt x="219696" y="87313"/>
                </a:lnTo>
                <a:lnTo>
                  <a:pt x="244476" y="87313"/>
                </a:lnTo>
                <a:lnTo>
                  <a:pt x="244476" y="347663"/>
                </a:lnTo>
                <a:lnTo>
                  <a:pt x="46038" y="347663"/>
                </a:lnTo>
                <a:close/>
                <a:moveTo>
                  <a:pt x="209862" y="39688"/>
                </a:moveTo>
                <a:lnTo>
                  <a:pt x="239275" y="39688"/>
                </a:lnTo>
                <a:cubicBezTo>
                  <a:pt x="270349" y="39688"/>
                  <a:pt x="270349" y="39688"/>
                  <a:pt x="270349" y="39688"/>
                </a:cubicBezTo>
                <a:cubicBezTo>
                  <a:pt x="282779" y="39688"/>
                  <a:pt x="292101" y="48898"/>
                  <a:pt x="292101" y="61177"/>
                </a:cubicBezTo>
                <a:cubicBezTo>
                  <a:pt x="292101" y="365862"/>
                  <a:pt x="292101" y="365862"/>
                  <a:pt x="292101" y="365862"/>
                </a:cubicBezTo>
                <a:cubicBezTo>
                  <a:pt x="292101" y="378141"/>
                  <a:pt x="282779" y="387351"/>
                  <a:pt x="270349" y="387351"/>
                </a:cubicBezTo>
                <a:cubicBezTo>
                  <a:pt x="270349" y="372002"/>
                  <a:pt x="270349" y="372002"/>
                  <a:pt x="270349" y="372002"/>
                </a:cubicBezTo>
                <a:cubicBezTo>
                  <a:pt x="274233" y="372002"/>
                  <a:pt x="276564" y="369699"/>
                  <a:pt x="276564" y="365862"/>
                </a:cubicBezTo>
                <a:cubicBezTo>
                  <a:pt x="276564" y="61177"/>
                  <a:pt x="276564" y="61177"/>
                  <a:pt x="276564" y="61177"/>
                </a:cubicBezTo>
                <a:cubicBezTo>
                  <a:pt x="276564" y="57340"/>
                  <a:pt x="274233" y="55037"/>
                  <a:pt x="270349" y="55037"/>
                </a:cubicBezTo>
                <a:lnTo>
                  <a:pt x="216947" y="55037"/>
                </a:lnTo>
                <a:lnTo>
                  <a:pt x="214787" y="50357"/>
                </a:lnTo>
                <a:cubicBezTo>
                  <a:pt x="209862" y="39688"/>
                  <a:pt x="209862" y="39688"/>
                  <a:pt x="209862" y="39688"/>
                </a:cubicBezTo>
                <a:close/>
                <a:moveTo>
                  <a:pt x="21752" y="39688"/>
                </a:moveTo>
                <a:lnTo>
                  <a:pt x="82239" y="39688"/>
                </a:lnTo>
                <a:cubicBezTo>
                  <a:pt x="79321" y="46011"/>
                  <a:pt x="77132" y="50753"/>
                  <a:pt x="75491" y="54309"/>
                </a:cubicBezTo>
                <a:lnTo>
                  <a:pt x="75155" y="55037"/>
                </a:lnTo>
                <a:lnTo>
                  <a:pt x="52827" y="55037"/>
                </a:lnTo>
                <a:cubicBezTo>
                  <a:pt x="21752" y="55037"/>
                  <a:pt x="21752" y="55037"/>
                  <a:pt x="21752" y="55037"/>
                </a:cubicBezTo>
                <a:cubicBezTo>
                  <a:pt x="17868" y="55037"/>
                  <a:pt x="15538" y="57340"/>
                  <a:pt x="15538" y="61177"/>
                </a:cubicBezTo>
                <a:cubicBezTo>
                  <a:pt x="15538" y="365862"/>
                  <a:pt x="15538" y="365862"/>
                  <a:pt x="15538" y="365862"/>
                </a:cubicBezTo>
                <a:cubicBezTo>
                  <a:pt x="15538" y="369699"/>
                  <a:pt x="17868" y="372002"/>
                  <a:pt x="21752" y="372002"/>
                </a:cubicBezTo>
                <a:cubicBezTo>
                  <a:pt x="201985" y="372002"/>
                  <a:pt x="201985" y="372002"/>
                  <a:pt x="201985" y="372002"/>
                </a:cubicBezTo>
                <a:cubicBezTo>
                  <a:pt x="201985" y="387351"/>
                  <a:pt x="201985" y="387351"/>
                  <a:pt x="201985" y="387351"/>
                </a:cubicBezTo>
                <a:cubicBezTo>
                  <a:pt x="21752" y="387351"/>
                  <a:pt x="21752" y="387351"/>
                  <a:pt x="21752" y="387351"/>
                </a:cubicBezTo>
                <a:cubicBezTo>
                  <a:pt x="9323" y="387351"/>
                  <a:pt x="0" y="378141"/>
                  <a:pt x="0" y="365862"/>
                </a:cubicBezTo>
                <a:cubicBezTo>
                  <a:pt x="0" y="61177"/>
                  <a:pt x="0" y="61177"/>
                  <a:pt x="0" y="61177"/>
                </a:cubicBezTo>
                <a:cubicBezTo>
                  <a:pt x="0" y="48898"/>
                  <a:pt x="9323" y="39688"/>
                  <a:pt x="21752" y="39688"/>
                </a:cubicBezTo>
                <a:close/>
                <a:moveTo>
                  <a:pt x="145257" y="0"/>
                </a:moveTo>
                <a:cubicBezTo>
                  <a:pt x="157094" y="0"/>
                  <a:pt x="166689" y="9595"/>
                  <a:pt x="166689" y="21432"/>
                </a:cubicBezTo>
                <a:lnTo>
                  <a:pt x="166361" y="22225"/>
                </a:lnTo>
                <a:lnTo>
                  <a:pt x="175299" y="22225"/>
                </a:lnTo>
                <a:cubicBezTo>
                  <a:pt x="181456" y="22225"/>
                  <a:pt x="187614" y="25400"/>
                  <a:pt x="189923" y="31750"/>
                </a:cubicBezTo>
                <a:cubicBezTo>
                  <a:pt x="189923" y="31750"/>
                  <a:pt x="189923" y="31750"/>
                  <a:pt x="190789" y="33734"/>
                </a:cubicBezTo>
                <a:lnTo>
                  <a:pt x="193387" y="39688"/>
                </a:lnTo>
                <a:lnTo>
                  <a:pt x="194299" y="39688"/>
                </a:lnTo>
                <a:lnTo>
                  <a:pt x="201702" y="55037"/>
                </a:lnTo>
                <a:lnTo>
                  <a:pt x="200840" y="55037"/>
                </a:lnTo>
                <a:lnTo>
                  <a:pt x="208776" y="71021"/>
                </a:lnTo>
                <a:cubicBezTo>
                  <a:pt x="209550" y="73286"/>
                  <a:pt x="209550" y="74795"/>
                  <a:pt x="209550" y="77059"/>
                </a:cubicBezTo>
                <a:lnTo>
                  <a:pt x="209550" y="77791"/>
                </a:lnTo>
                <a:lnTo>
                  <a:pt x="209550" y="78569"/>
                </a:lnTo>
                <a:cubicBezTo>
                  <a:pt x="209550" y="80078"/>
                  <a:pt x="209550" y="81587"/>
                  <a:pt x="208776" y="82342"/>
                </a:cubicBezTo>
                <a:lnTo>
                  <a:pt x="206590" y="87313"/>
                </a:lnTo>
                <a:lnTo>
                  <a:pt x="206616" y="87313"/>
                </a:lnTo>
                <a:lnTo>
                  <a:pt x="206575" y="87347"/>
                </a:lnTo>
                <a:lnTo>
                  <a:pt x="206453" y="87625"/>
                </a:lnTo>
                <a:lnTo>
                  <a:pt x="204384" y="89306"/>
                </a:lnTo>
                <a:lnTo>
                  <a:pt x="201806" y="91399"/>
                </a:lnTo>
                <a:cubicBezTo>
                  <a:pt x="200258" y="92154"/>
                  <a:pt x="199483" y="92154"/>
                  <a:pt x="197934" y="92908"/>
                </a:cubicBezTo>
                <a:cubicBezTo>
                  <a:pt x="197160" y="92908"/>
                  <a:pt x="196386" y="92908"/>
                  <a:pt x="195611" y="92908"/>
                </a:cubicBezTo>
                <a:cubicBezTo>
                  <a:pt x="194837" y="92908"/>
                  <a:pt x="194837" y="93663"/>
                  <a:pt x="194062" y="93663"/>
                </a:cubicBezTo>
                <a:lnTo>
                  <a:pt x="193676" y="93663"/>
                </a:lnTo>
                <a:lnTo>
                  <a:pt x="193057" y="93663"/>
                </a:lnTo>
                <a:cubicBezTo>
                  <a:pt x="190042" y="93663"/>
                  <a:pt x="177980" y="93663"/>
                  <a:pt x="129734" y="93663"/>
                </a:cubicBezTo>
                <a:lnTo>
                  <a:pt x="98426" y="93663"/>
                </a:lnTo>
                <a:lnTo>
                  <a:pt x="98038" y="93663"/>
                </a:lnTo>
                <a:cubicBezTo>
                  <a:pt x="97263" y="93663"/>
                  <a:pt x="97263" y="92908"/>
                  <a:pt x="96489" y="92908"/>
                </a:cubicBezTo>
                <a:cubicBezTo>
                  <a:pt x="95714" y="92908"/>
                  <a:pt x="94940" y="92908"/>
                  <a:pt x="94166" y="92908"/>
                </a:cubicBezTo>
                <a:cubicBezTo>
                  <a:pt x="92617" y="92154"/>
                  <a:pt x="91842" y="92154"/>
                  <a:pt x="90294" y="91399"/>
                </a:cubicBezTo>
                <a:lnTo>
                  <a:pt x="87722" y="89310"/>
                </a:lnTo>
                <a:lnTo>
                  <a:pt x="85647" y="87625"/>
                </a:lnTo>
                <a:lnTo>
                  <a:pt x="85524" y="87345"/>
                </a:lnTo>
                <a:lnTo>
                  <a:pt x="85485" y="87313"/>
                </a:lnTo>
                <a:lnTo>
                  <a:pt x="85510" y="87313"/>
                </a:lnTo>
                <a:lnTo>
                  <a:pt x="83324" y="82342"/>
                </a:lnTo>
                <a:cubicBezTo>
                  <a:pt x="82550" y="81587"/>
                  <a:pt x="82550" y="80078"/>
                  <a:pt x="82550" y="78569"/>
                </a:cubicBezTo>
                <a:lnTo>
                  <a:pt x="82550" y="77788"/>
                </a:lnTo>
                <a:lnTo>
                  <a:pt x="82550" y="77059"/>
                </a:lnTo>
                <a:cubicBezTo>
                  <a:pt x="82550" y="74795"/>
                  <a:pt x="82550" y="73286"/>
                  <a:pt x="83324" y="71021"/>
                </a:cubicBezTo>
                <a:cubicBezTo>
                  <a:pt x="83324" y="71021"/>
                  <a:pt x="83324" y="71021"/>
                  <a:pt x="84776" y="68097"/>
                </a:cubicBezTo>
                <a:lnTo>
                  <a:pt x="89383" y="58818"/>
                </a:lnTo>
                <a:lnTo>
                  <a:pt x="84832" y="67499"/>
                </a:lnTo>
                <a:cubicBezTo>
                  <a:pt x="83344" y="70338"/>
                  <a:pt x="83344" y="70338"/>
                  <a:pt x="83344" y="70338"/>
                </a:cubicBezTo>
                <a:lnTo>
                  <a:pt x="89384" y="58816"/>
                </a:lnTo>
                <a:lnTo>
                  <a:pt x="91260" y="55037"/>
                </a:lnTo>
                <a:lnTo>
                  <a:pt x="90399" y="55037"/>
                </a:lnTo>
                <a:lnTo>
                  <a:pt x="91565" y="52621"/>
                </a:lnTo>
                <a:cubicBezTo>
                  <a:pt x="97803" y="39688"/>
                  <a:pt x="97803" y="39688"/>
                  <a:pt x="97803" y="39688"/>
                </a:cubicBezTo>
                <a:lnTo>
                  <a:pt x="98713" y="39688"/>
                </a:lnTo>
                <a:lnTo>
                  <a:pt x="102177" y="31750"/>
                </a:lnTo>
                <a:cubicBezTo>
                  <a:pt x="102947" y="30163"/>
                  <a:pt x="103716" y="29369"/>
                  <a:pt x="104486" y="27781"/>
                </a:cubicBezTo>
                <a:cubicBezTo>
                  <a:pt x="107565" y="23813"/>
                  <a:pt x="112183" y="22225"/>
                  <a:pt x="116801" y="22225"/>
                </a:cubicBezTo>
                <a:cubicBezTo>
                  <a:pt x="116801" y="22225"/>
                  <a:pt x="116801" y="22225"/>
                  <a:pt x="124114" y="22225"/>
                </a:cubicBezTo>
                <a:lnTo>
                  <a:pt x="124154" y="22225"/>
                </a:lnTo>
                <a:lnTo>
                  <a:pt x="123825" y="21432"/>
                </a:lnTo>
                <a:cubicBezTo>
                  <a:pt x="123825" y="9595"/>
                  <a:pt x="133420" y="0"/>
                  <a:pt x="1452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16CFFFF-1740-51A1-A5CB-2186E3DAAC5D}"/>
              </a:ext>
            </a:extLst>
          </p:cNvPr>
          <p:cNvSpPr/>
          <p:nvPr/>
        </p:nvSpPr>
        <p:spPr>
          <a:xfrm>
            <a:off x="998298" y="1924662"/>
            <a:ext cx="1000795" cy="100079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1E173A-2E93-B23F-C3F2-3C3F759628B7}"/>
              </a:ext>
            </a:extLst>
          </p:cNvPr>
          <p:cNvGrpSpPr/>
          <p:nvPr/>
        </p:nvGrpSpPr>
        <p:grpSpPr>
          <a:xfrm>
            <a:off x="2145704" y="1959333"/>
            <a:ext cx="3208464" cy="916063"/>
            <a:chOff x="2668461" y="2170214"/>
            <a:chExt cx="3208464" cy="916063"/>
          </a:xfrm>
        </p:grpSpPr>
        <p:sp>
          <p:nvSpPr>
            <p:cNvPr id="77" name="Rectangle 304">
              <a:extLst>
                <a:ext uri="{FF2B5EF4-FFF2-40B4-BE49-F238E27FC236}">
                  <a16:creationId xmlns:a16="http://schemas.microsoft.com/office/drawing/2014/main" id="{914E4FEC-6C41-AA6F-49CD-78176314E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461" y="2170214"/>
              <a:ext cx="29354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kumimoji="0"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수도권 대학 진학 선호도 증가</a:t>
              </a:r>
              <a:endParaRPr kumimoji="0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78" name="Rectangle 304">
              <a:extLst>
                <a:ext uri="{FF2B5EF4-FFF2-40B4-BE49-F238E27FC236}">
                  <a16:creationId xmlns:a16="http://schemas.microsoft.com/office/drawing/2014/main" id="{53FCCD9C-CCEF-FAAE-1A51-C9E4145F8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461" y="2547668"/>
              <a:ext cx="3208464" cy="53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지방 및 중소규모 대학 평가지표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부족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  <a:p>
              <a:endParaRPr lang="en-US" altLang="ko-KR" sz="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진로결정에 필요한 정보 제공 기준 미비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</p:txBody>
        </p:sp>
      </p:grpSp>
      <p:grpSp>
        <p:nvGrpSpPr>
          <p:cNvPr id="165" name="Gruppieren 177">
            <a:extLst>
              <a:ext uri="{FF2B5EF4-FFF2-40B4-BE49-F238E27FC236}">
                <a16:creationId xmlns:a16="http://schemas.microsoft.com/office/drawing/2014/main" id="{F4546C23-732B-5696-865A-A1EF7D21D8E5}"/>
              </a:ext>
            </a:extLst>
          </p:cNvPr>
          <p:cNvGrpSpPr/>
          <p:nvPr/>
        </p:nvGrpSpPr>
        <p:grpSpPr bwMode="gray">
          <a:xfrm>
            <a:off x="1311318" y="2238540"/>
            <a:ext cx="374754" cy="373038"/>
            <a:chOff x="6114040" y="609600"/>
            <a:chExt cx="1112067" cy="982532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</p:grpSpPr>
        <p:sp>
          <p:nvSpPr>
            <p:cNvPr id="166" name="Pfeil nach unten 335">
              <a:extLst>
                <a:ext uri="{FF2B5EF4-FFF2-40B4-BE49-F238E27FC236}">
                  <a16:creationId xmlns:a16="http://schemas.microsoft.com/office/drawing/2014/main" id="{D6BC2169-FD2C-8577-CC34-64CCD637E374}"/>
                </a:ext>
              </a:extLst>
            </p:cNvPr>
            <p:cNvSpPr/>
            <p:nvPr/>
          </p:nvSpPr>
          <p:spPr bwMode="gray">
            <a:xfrm rot="10800000">
              <a:off x="6114040" y="1118795"/>
              <a:ext cx="387275" cy="473337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67" name="Pfeil nach unten 336">
              <a:extLst>
                <a:ext uri="{FF2B5EF4-FFF2-40B4-BE49-F238E27FC236}">
                  <a16:creationId xmlns:a16="http://schemas.microsoft.com/office/drawing/2014/main" id="{F70183C4-9302-56F4-D8A8-559A19F4EDFD}"/>
                </a:ext>
              </a:extLst>
            </p:cNvPr>
            <p:cNvSpPr/>
            <p:nvPr/>
          </p:nvSpPr>
          <p:spPr bwMode="gray">
            <a:xfrm rot="10800000">
              <a:off x="6485344" y="860612"/>
              <a:ext cx="387275" cy="731520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68" name="Pfeil nach unten 337">
              <a:extLst>
                <a:ext uri="{FF2B5EF4-FFF2-40B4-BE49-F238E27FC236}">
                  <a16:creationId xmlns:a16="http://schemas.microsoft.com/office/drawing/2014/main" id="{87C9F055-2E3A-F72C-2FE9-143AC36B9C37}"/>
                </a:ext>
              </a:extLst>
            </p:cNvPr>
            <p:cNvSpPr/>
            <p:nvPr/>
          </p:nvSpPr>
          <p:spPr bwMode="gray">
            <a:xfrm rot="10800000">
              <a:off x="6838832" y="609600"/>
              <a:ext cx="387275" cy="982532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8521D570-DD8D-B7AC-7A00-EA1631C3EF60}"/>
              </a:ext>
            </a:extLst>
          </p:cNvPr>
          <p:cNvSpPr>
            <a:spLocks/>
          </p:cNvSpPr>
          <p:nvPr/>
        </p:nvSpPr>
        <p:spPr bwMode="auto">
          <a:xfrm>
            <a:off x="1241940" y="3778799"/>
            <a:ext cx="480683" cy="341336"/>
          </a:xfrm>
          <a:custGeom>
            <a:avLst/>
            <a:gdLst>
              <a:gd name="connsiteX0" fmla="*/ 40913 w 475924"/>
              <a:gd name="connsiteY0" fmla="*/ 334489 h 337956"/>
              <a:gd name="connsiteX1" fmla="*/ 41780 w 475924"/>
              <a:gd name="connsiteY1" fmla="*/ 334489 h 337956"/>
              <a:gd name="connsiteX2" fmla="*/ 41780 w 475924"/>
              <a:gd name="connsiteY2" fmla="*/ 337956 h 337956"/>
              <a:gd name="connsiteX3" fmla="*/ 40913 w 475924"/>
              <a:gd name="connsiteY3" fmla="*/ 334489 h 337956"/>
              <a:gd name="connsiteX4" fmla="*/ 16578 w 475924"/>
              <a:gd name="connsiteY4" fmla="*/ 117851 h 337956"/>
              <a:gd name="connsiteX5" fmla="*/ 371096 w 475924"/>
              <a:gd name="connsiteY5" fmla="*/ 117851 h 337956"/>
              <a:gd name="connsiteX6" fmla="*/ 398792 w 475924"/>
              <a:gd name="connsiteY6" fmla="*/ 138436 h 337956"/>
              <a:gd name="connsiteX7" fmla="*/ 450229 w 475924"/>
              <a:gd name="connsiteY7" fmla="*/ 316579 h 337956"/>
              <a:gd name="connsiteX8" fmla="*/ 433611 w 475924"/>
              <a:gd name="connsiteY8" fmla="*/ 337956 h 337956"/>
              <a:gd name="connsiteX9" fmla="*/ 79885 w 475924"/>
              <a:gd name="connsiteY9" fmla="*/ 337956 h 337956"/>
              <a:gd name="connsiteX10" fmla="*/ 51397 w 475924"/>
              <a:gd name="connsiteY10" fmla="*/ 316579 h 337956"/>
              <a:gd name="connsiteX11" fmla="*/ 751 w 475924"/>
              <a:gd name="connsiteY11" fmla="*/ 138436 h 337956"/>
              <a:gd name="connsiteX12" fmla="*/ 16578 w 475924"/>
              <a:gd name="connsiteY12" fmla="*/ 117851 h 337956"/>
              <a:gd name="connsiteX13" fmla="*/ 359236 w 475924"/>
              <a:gd name="connsiteY13" fmla="*/ 0 h 337956"/>
              <a:gd name="connsiteX14" fmla="*/ 422767 w 475924"/>
              <a:gd name="connsiteY14" fmla="*/ 0 h 337956"/>
              <a:gd name="connsiteX15" fmla="*/ 440807 w 475924"/>
              <a:gd name="connsiteY15" fmla="*/ 15756 h 337956"/>
              <a:gd name="connsiteX16" fmla="*/ 443160 w 475924"/>
              <a:gd name="connsiteY16" fmla="*/ 28360 h 337956"/>
              <a:gd name="connsiteX17" fmla="*/ 442494 w 475924"/>
              <a:gd name="connsiteY17" fmla="*/ 31196 h 337956"/>
              <a:gd name="connsiteX18" fmla="*/ 453697 w 475924"/>
              <a:gd name="connsiteY18" fmla="*/ 31196 h 337956"/>
              <a:gd name="connsiteX19" fmla="*/ 475924 w 475924"/>
              <a:gd name="connsiteY19" fmla="*/ 53394 h 337956"/>
              <a:gd name="connsiteX20" fmla="*/ 475924 w 475924"/>
              <a:gd name="connsiteY20" fmla="*/ 316605 h 337956"/>
              <a:gd name="connsiteX21" fmla="*/ 469574 w 475924"/>
              <a:gd name="connsiteY21" fmla="*/ 317398 h 337956"/>
              <a:gd name="connsiteX22" fmla="*/ 414007 w 475924"/>
              <a:gd name="connsiteY22" fmla="*/ 125539 h 337956"/>
              <a:gd name="connsiteX23" fmla="*/ 385429 w 475924"/>
              <a:gd name="connsiteY23" fmla="*/ 104134 h 337956"/>
              <a:gd name="connsiteX24" fmla="*/ 63934 w 475924"/>
              <a:gd name="connsiteY24" fmla="*/ 104134 h 337956"/>
              <a:gd name="connsiteX25" fmla="*/ 40913 w 475924"/>
              <a:gd name="connsiteY25" fmla="*/ 81935 h 337956"/>
              <a:gd name="connsiteX26" fmla="*/ 40913 w 475924"/>
              <a:gd name="connsiteY26" fmla="*/ 53394 h 337956"/>
              <a:gd name="connsiteX27" fmla="*/ 63140 w 475924"/>
              <a:gd name="connsiteY27" fmla="*/ 31196 h 337956"/>
              <a:gd name="connsiteX28" fmla="*/ 339510 w 475924"/>
              <a:gd name="connsiteY28" fmla="*/ 31196 h 337956"/>
              <a:gd name="connsiteX29" fmla="*/ 338844 w 475924"/>
              <a:gd name="connsiteY29" fmla="*/ 28360 h 337956"/>
              <a:gd name="connsiteX30" fmla="*/ 341197 w 475924"/>
              <a:gd name="connsiteY30" fmla="*/ 15756 h 337956"/>
              <a:gd name="connsiteX31" fmla="*/ 359236 w 475924"/>
              <a:gd name="connsiteY31" fmla="*/ 0 h 33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75924" h="337956">
                <a:moveTo>
                  <a:pt x="40913" y="334489"/>
                </a:moveTo>
                <a:cubicBezTo>
                  <a:pt x="40913" y="332756"/>
                  <a:pt x="41780" y="332756"/>
                  <a:pt x="41780" y="334489"/>
                </a:cubicBezTo>
                <a:cubicBezTo>
                  <a:pt x="42647" y="336223"/>
                  <a:pt x="42647" y="337956"/>
                  <a:pt x="41780" y="337956"/>
                </a:cubicBezTo>
                <a:cubicBezTo>
                  <a:pt x="41780" y="337956"/>
                  <a:pt x="40913" y="336223"/>
                  <a:pt x="40913" y="334489"/>
                </a:cubicBezTo>
                <a:close/>
                <a:moveTo>
                  <a:pt x="16578" y="117851"/>
                </a:moveTo>
                <a:cubicBezTo>
                  <a:pt x="371096" y="117851"/>
                  <a:pt x="371096" y="117851"/>
                  <a:pt x="371096" y="117851"/>
                </a:cubicBezTo>
                <a:cubicBezTo>
                  <a:pt x="382966" y="117851"/>
                  <a:pt x="395627" y="127352"/>
                  <a:pt x="398792" y="138436"/>
                </a:cubicBezTo>
                <a:lnTo>
                  <a:pt x="450229" y="316579"/>
                </a:lnTo>
                <a:cubicBezTo>
                  <a:pt x="453394" y="328455"/>
                  <a:pt x="446272" y="337956"/>
                  <a:pt x="433611" y="337956"/>
                </a:cubicBezTo>
                <a:cubicBezTo>
                  <a:pt x="79885" y="337956"/>
                  <a:pt x="79885" y="337956"/>
                  <a:pt x="79885" y="337956"/>
                </a:cubicBezTo>
                <a:cubicBezTo>
                  <a:pt x="68015" y="337956"/>
                  <a:pt x="55354" y="328455"/>
                  <a:pt x="51397" y="316579"/>
                </a:cubicBezTo>
                <a:cubicBezTo>
                  <a:pt x="751" y="138436"/>
                  <a:pt x="751" y="138436"/>
                  <a:pt x="751" y="138436"/>
                </a:cubicBezTo>
                <a:cubicBezTo>
                  <a:pt x="-2414" y="127352"/>
                  <a:pt x="4708" y="117851"/>
                  <a:pt x="16578" y="117851"/>
                </a:cubicBezTo>
                <a:close/>
                <a:moveTo>
                  <a:pt x="359236" y="0"/>
                </a:moveTo>
                <a:cubicBezTo>
                  <a:pt x="359236" y="0"/>
                  <a:pt x="359236" y="0"/>
                  <a:pt x="422767" y="0"/>
                </a:cubicBezTo>
                <a:cubicBezTo>
                  <a:pt x="431395" y="0"/>
                  <a:pt x="439238" y="7090"/>
                  <a:pt x="440807" y="15756"/>
                </a:cubicBezTo>
                <a:lnTo>
                  <a:pt x="443160" y="28360"/>
                </a:lnTo>
                <a:lnTo>
                  <a:pt x="442494" y="31196"/>
                </a:lnTo>
                <a:lnTo>
                  <a:pt x="453697" y="31196"/>
                </a:lnTo>
                <a:cubicBezTo>
                  <a:pt x="465605" y="31196"/>
                  <a:pt x="475924" y="41502"/>
                  <a:pt x="475924" y="53394"/>
                </a:cubicBezTo>
                <a:cubicBezTo>
                  <a:pt x="475924" y="53394"/>
                  <a:pt x="475924" y="53394"/>
                  <a:pt x="475924" y="316605"/>
                </a:cubicBezTo>
                <a:cubicBezTo>
                  <a:pt x="475924" y="328497"/>
                  <a:pt x="472749" y="329290"/>
                  <a:pt x="469574" y="317398"/>
                </a:cubicBezTo>
                <a:cubicBezTo>
                  <a:pt x="469574" y="317398"/>
                  <a:pt x="469574" y="317398"/>
                  <a:pt x="414007" y="125539"/>
                </a:cubicBezTo>
                <a:cubicBezTo>
                  <a:pt x="410038" y="113647"/>
                  <a:pt x="397336" y="104134"/>
                  <a:pt x="385429" y="104134"/>
                </a:cubicBezTo>
                <a:cubicBezTo>
                  <a:pt x="385429" y="104134"/>
                  <a:pt x="385429" y="104134"/>
                  <a:pt x="63934" y="104134"/>
                </a:cubicBezTo>
                <a:cubicBezTo>
                  <a:pt x="51233" y="104134"/>
                  <a:pt x="41707" y="94620"/>
                  <a:pt x="40913" y="81935"/>
                </a:cubicBezTo>
                <a:cubicBezTo>
                  <a:pt x="40913" y="81935"/>
                  <a:pt x="40913" y="81935"/>
                  <a:pt x="40913" y="53394"/>
                </a:cubicBezTo>
                <a:cubicBezTo>
                  <a:pt x="40913" y="41502"/>
                  <a:pt x="51233" y="31196"/>
                  <a:pt x="63140" y="31196"/>
                </a:cubicBezTo>
                <a:lnTo>
                  <a:pt x="339510" y="31196"/>
                </a:lnTo>
                <a:lnTo>
                  <a:pt x="338844" y="28360"/>
                </a:lnTo>
                <a:cubicBezTo>
                  <a:pt x="338844" y="28360"/>
                  <a:pt x="338844" y="28360"/>
                  <a:pt x="341197" y="15756"/>
                </a:cubicBezTo>
                <a:cubicBezTo>
                  <a:pt x="342766" y="7090"/>
                  <a:pt x="350609" y="0"/>
                  <a:pt x="3592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1567C90-06E2-AB30-D6E2-2CDA48FE476C}"/>
              </a:ext>
            </a:extLst>
          </p:cNvPr>
          <p:cNvSpPr/>
          <p:nvPr/>
        </p:nvSpPr>
        <p:spPr>
          <a:xfrm>
            <a:off x="998298" y="4908718"/>
            <a:ext cx="1000795" cy="100079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0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BBCAB49-BC2B-1794-44D7-D510B05A10A3}"/>
              </a:ext>
            </a:extLst>
          </p:cNvPr>
          <p:cNvGrpSpPr/>
          <p:nvPr/>
        </p:nvGrpSpPr>
        <p:grpSpPr>
          <a:xfrm>
            <a:off x="2145704" y="4943388"/>
            <a:ext cx="3212739" cy="916063"/>
            <a:chOff x="2668461" y="2170214"/>
            <a:chExt cx="3212739" cy="916063"/>
          </a:xfrm>
        </p:grpSpPr>
        <p:sp>
          <p:nvSpPr>
            <p:cNvPr id="106" name="Rectangle 304">
              <a:extLst>
                <a:ext uri="{FF2B5EF4-FFF2-40B4-BE49-F238E27FC236}">
                  <a16:creationId xmlns:a16="http://schemas.microsoft.com/office/drawing/2014/main" id="{BA0049A1-B529-01F2-9A8B-53F1C92CD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461" y="2170214"/>
              <a:ext cx="321273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kumimoji="0"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재학생 역량 예측 및 솔루션 제시</a:t>
              </a:r>
              <a:endParaRPr kumimoji="0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07" name="Rectangle 304">
              <a:extLst>
                <a:ext uri="{FF2B5EF4-FFF2-40B4-BE49-F238E27FC236}">
                  <a16:creationId xmlns:a16="http://schemas.microsoft.com/office/drawing/2014/main" id="{0FD15EB4-50C5-75C5-5EBE-D6E74248A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461" y="2547668"/>
              <a:ext cx="3208464" cy="53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학생 데이터를 이용한 학습수준 예측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  <a:p>
              <a:endParaRPr lang="en-US" altLang="ko-KR" sz="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보완점 제시 및 학습 수준 상향화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C9BA656-6148-C13F-46D0-CA688D0D06EC}"/>
              </a:ext>
            </a:extLst>
          </p:cNvPr>
          <p:cNvGrpSpPr/>
          <p:nvPr/>
        </p:nvGrpSpPr>
        <p:grpSpPr>
          <a:xfrm>
            <a:off x="495605" y="399347"/>
            <a:ext cx="4629794" cy="635297"/>
            <a:chOff x="3022081" y="2870524"/>
            <a:chExt cx="4629794" cy="63529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49720D-F3F2-DED5-D0A5-BF05E53340CE}"/>
                </a:ext>
              </a:extLst>
            </p:cNvPr>
            <p:cNvSpPr txBox="1"/>
            <p:nvPr/>
          </p:nvSpPr>
          <p:spPr>
            <a:xfrm>
              <a:off x="3022081" y="2870524"/>
              <a:ext cx="891591" cy="262764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80FEC1-7B8F-130B-2CED-DF0A9A18DE31}"/>
                </a:ext>
              </a:extLst>
            </p:cNvPr>
            <p:cNvSpPr txBox="1"/>
            <p:nvPr/>
          </p:nvSpPr>
          <p:spPr>
            <a:xfrm>
              <a:off x="3022081" y="3105711"/>
              <a:ext cx="462979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기획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기획 의도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&amp;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개발목표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CCED5F5-9E7A-D544-EEDE-49E54E02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564" y="1869755"/>
            <a:ext cx="3982445" cy="994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1B1CA1-1C23-65E1-3283-0AA55848F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06" y="2731106"/>
            <a:ext cx="3534212" cy="850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B6827B-8E5C-48F7-9454-3835792C2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21" y="3524208"/>
            <a:ext cx="3642815" cy="960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F22B47-C5F1-12DC-142E-27315F116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926" y="4232297"/>
            <a:ext cx="3679706" cy="882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6FA3B9-FAB5-D115-895F-5CD0A5DC1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397" y="4855991"/>
            <a:ext cx="3313739" cy="1061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524943-B068-BCA7-1769-4953544A9BE2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A65D95A-034A-B214-D4DC-A4C94257388B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456CDE91-4DB6-A0FB-6B4A-3B88A79A89D6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60B7E525-D6A5-6DC8-55F1-732C0CC68D20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828DD8D8-F175-953D-434C-57B7AAE12EE5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1528F18-8ECA-D445-47EA-305AC08A5713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85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77673-FB1E-0F07-E8A0-4AB91230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7BBEA34-DB90-C7BD-C6C4-832E95B252CA}"/>
              </a:ext>
            </a:extLst>
          </p:cNvPr>
          <p:cNvGrpSpPr/>
          <p:nvPr/>
        </p:nvGrpSpPr>
        <p:grpSpPr>
          <a:xfrm>
            <a:off x="495605" y="407105"/>
            <a:ext cx="3235181" cy="627539"/>
            <a:chOff x="3022081" y="2878282"/>
            <a:chExt cx="3235181" cy="6275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B33444-63AF-15CA-9DB8-0D772D9858A1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24E580-E1AA-D5E1-B972-D436A66C993E}"/>
                </a:ext>
              </a:extLst>
            </p:cNvPr>
            <p:cNvSpPr txBox="1"/>
            <p:nvPr/>
          </p:nvSpPr>
          <p:spPr>
            <a:xfrm>
              <a:off x="3022081" y="3105711"/>
              <a:ext cx="323518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UML – Sequence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Diagram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0855B33-9442-89FC-9BD0-2FC334C1080E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12C661C-AC25-2162-9B49-3B535DD13C54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B0673540-3837-D4EB-DC69-F6FB765DDA2E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6092BF74-4602-8C2D-9633-C6E632B9ADB1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각 삼각형 43">
                <a:extLst>
                  <a:ext uri="{FF2B5EF4-FFF2-40B4-BE49-F238E27FC236}">
                    <a16:creationId xmlns:a16="http://schemas.microsoft.com/office/drawing/2014/main" id="{175468C5-0F65-EF7E-ED30-110B9A050EB5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F9CCD8-EDE5-B304-C235-228FC9B4343F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6184258-12A1-CB07-0B4F-7C565FCF8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57" y="1286730"/>
            <a:ext cx="8913286" cy="5165281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461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58EBC-8F04-A21C-F5A2-8DF55695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F0EAD7E-9FE5-7C03-64D2-59C8B46BA538}"/>
              </a:ext>
            </a:extLst>
          </p:cNvPr>
          <p:cNvGrpSpPr/>
          <p:nvPr/>
        </p:nvGrpSpPr>
        <p:grpSpPr>
          <a:xfrm>
            <a:off x="495605" y="407105"/>
            <a:ext cx="1548822" cy="627539"/>
            <a:chOff x="3022081" y="2878282"/>
            <a:chExt cx="1548822" cy="6275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69B7B1-EDF0-6F61-DEE0-73DE83DC71C0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06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3E4648-1670-EA21-7D3A-4454A4C462CB}"/>
                </a:ext>
              </a:extLst>
            </p:cNvPr>
            <p:cNvSpPr txBox="1"/>
            <p:nvPr/>
          </p:nvSpPr>
          <p:spPr>
            <a:xfrm>
              <a:off x="3022081" y="3105711"/>
              <a:ext cx="154882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ER Diagram</a:t>
              </a:r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F30DB1-639E-DA16-C6DE-778EBE74813B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F6A3976-C8D0-803B-67BD-F6341FD58A87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00FEC77C-78F9-41FB-7DC3-730779AE18BE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FBD86500-AFBD-3D5A-C1ED-111BC806909C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각 삼각형 43">
                <a:extLst>
                  <a:ext uri="{FF2B5EF4-FFF2-40B4-BE49-F238E27FC236}">
                    <a16:creationId xmlns:a16="http://schemas.microsoft.com/office/drawing/2014/main" id="{BDE9BAC5-46D3-8A7C-CE49-644570501332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6E29D8-53CE-6670-166A-87FFDF076CA4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5AA5437-EB8D-2EB0-F1EC-F78A8D68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7" y="1357995"/>
            <a:ext cx="10726405" cy="4865471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55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BC412-8AD8-218C-C01D-7507A752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EDC1CDB-B30F-0441-C2D7-C27745D33BBB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599A79A-2E0D-EA43-1378-0201A4799401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514D3B6D-AE26-7082-8328-4521BC32282F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9FE80E64-8F98-56D5-927D-3AECA3DD5D48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1C54C57D-21AB-55E6-49A6-F6682D714A71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65AC0A-C888-52A3-623C-7EAC0C9FB097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12053C2-7F7F-BA16-E083-EEC5F57BA62B}"/>
              </a:ext>
            </a:extLst>
          </p:cNvPr>
          <p:cNvGrpSpPr/>
          <p:nvPr/>
        </p:nvGrpSpPr>
        <p:grpSpPr>
          <a:xfrm>
            <a:off x="495605" y="407105"/>
            <a:ext cx="2672526" cy="627539"/>
            <a:chOff x="3022081" y="2878282"/>
            <a:chExt cx="2672526" cy="6275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3C698F-2C34-3799-1E44-603CFB1E4CD9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3EE32B-2652-DD73-4848-EEAFBAFBD170}"/>
                </a:ext>
              </a:extLst>
            </p:cNvPr>
            <p:cNvSpPr txBox="1"/>
            <p:nvPr/>
          </p:nvSpPr>
          <p:spPr>
            <a:xfrm>
              <a:off x="3022081" y="3105711"/>
              <a:ext cx="267252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머신러닝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결과 보고서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70919D-186F-A7CD-D9C5-218875F1F59A}"/>
              </a:ext>
            </a:extLst>
          </p:cNvPr>
          <p:cNvSpPr/>
          <p:nvPr/>
        </p:nvSpPr>
        <p:spPr>
          <a:xfrm>
            <a:off x="4291046" y="1475210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B44A7B-3FAA-D2AC-7F9E-190E422C0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" t="7818" r="8068" b="8084"/>
          <a:stretch>
            <a:fillRect/>
          </a:stretch>
        </p:blipFill>
        <p:spPr>
          <a:xfrm>
            <a:off x="4401653" y="1597544"/>
            <a:ext cx="3388693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848748-BC31-5ABE-7B17-D0499D1A3474}"/>
              </a:ext>
            </a:extLst>
          </p:cNvPr>
          <p:cNvSpPr/>
          <p:nvPr/>
        </p:nvSpPr>
        <p:spPr>
          <a:xfrm>
            <a:off x="8115344" y="1475210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691582-D4A0-FA66-669E-EABD2D125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8072" r="7937" b="7953"/>
          <a:stretch>
            <a:fillRect/>
          </a:stretch>
        </p:blipFill>
        <p:spPr>
          <a:xfrm>
            <a:off x="8225951" y="1597544"/>
            <a:ext cx="3388693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599CAE-A17A-A73D-058B-5C9BAAD5E5FF}"/>
              </a:ext>
            </a:extLst>
          </p:cNvPr>
          <p:cNvSpPr/>
          <p:nvPr/>
        </p:nvSpPr>
        <p:spPr>
          <a:xfrm>
            <a:off x="472108" y="1475210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9D2579-3873-718E-73E4-3AB462F7F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7961" r="7813" b="7828"/>
          <a:stretch>
            <a:fillRect/>
          </a:stretch>
        </p:blipFill>
        <p:spPr>
          <a:xfrm>
            <a:off x="582715" y="1597544"/>
            <a:ext cx="3388693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2522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9C22D-6CF7-E9BC-67BF-5F311BD6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069959E5-33ED-93D1-D6F3-3300EEF0193D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718D6C4-0950-F255-CC9F-0BB2E0752718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9E4922A4-CD85-1441-E086-6E370F9A5C81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F02ACBEB-3A3A-A482-F0D3-E387B9F1FE6C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A95D4B6F-FD06-7067-DC97-21813A803BB3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E4ECF2-1605-3E09-C468-B32972D09F26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B66634A-B043-89BE-B794-B67829BCAEDF}"/>
              </a:ext>
            </a:extLst>
          </p:cNvPr>
          <p:cNvGrpSpPr/>
          <p:nvPr/>
        </p:nvGrpSpPr>
        <p:grpSpPr>
          <a:xfrm>
            <a:off x="495605" y="407105"/>
            <a:ext cx="2672526" cy="627539"/>
            <a:chOff x="3022081" y="2878282"/>
            <a:chExt cx="2672526" cy="6275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3DD625-2BD4-C378-0B16-25A2CF284EA7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64CBAD-D47C-9A3E-EB05-12B815415611}"/>
                </a:ext>
              </a:extLst>
            </p:cNvPr>
            <p:cNvSpPr txBox="1"/>
            <p:nvPr/>
          </p:nvSpPr>
          <p:spPr>
            <a:xfrm>
              <a:off x="3022081" y="3105711"/>
              <a:ext cx="267252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머신러닝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결과 보고서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62A792-5D3B-687D-28F7-DEDA49C88B44}"/>
              </a:ext>
            </a:extLst>
          </p:cNvPr>
          <p:cNvSpPr/>
          <p:nvPr/>
        </p:nvSpPr>
        <p:spPr>
          <a:xfrm>
            <a:off x="4291046" y="1475210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38411-4D9B-B82A-E156-AB25B9E58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" t="7685" r="8080" b="8095"/>
          <a:stretch>
            <a:fillRect/>
          </a:stretch>
        </p:blipFill>
        <p:spPr>
          <a:xfrm>
            <a:off x="4401653" y="1597544"/>
            <a:ext cx="3388693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6604DE-1487-3C2F-CBA9-959F292FF310}"/>
              </a:ext>
            </a:extLst>
          </p:cNvPr>
          <p:cNvSpPr/>
          <p:nvPr/>
        </p:nvSpPr>
        <p:spPr>
          <a:xfrm>
            <a:off x="8115344" y="1475210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85D8E3-9A54-47A4-7C97-6F6944AC2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t="7922" r="9644" b="9659"/>
          <a:stretch>
            <a:fillRect/>
          </a:stretch>
        </p:blipFill>
        <p:spPr>
          <a:xfrm>
            <a:off x="8225951" y="1597544"/>
            <a:ext cx="3388693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E5277F-036E-0D5E-013B-96386ED537FC}"/>
              </a:ext>
            </a:extLst>
          </p:cNvPr>
          <p:cNvSpPr/>
          <p:nvPr/>
        </p:nvSpPr>
        <p:spPr>
          <a:xfrm>
            <a:off x="472108" y="1475210"/>
            <a:ext cx="3615268" cy="503321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5AA909-517C-67AD-102F-AE88E619C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7961" r="7813" b="7828"/>
          <a:stretch>
            <a:fillRect/>
          </a:stretch>
        </p:blipFill>
        <p:spPr>
          <a:xfrm>
            <a:off x="582715" y="1597544"/>
            <a:ext cx="3388693" cy="4792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sx="102000" sy="102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7815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EC47B-7CD6-FC3B-C6A7-E70824D9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6E39DF-A991-3618-B5B8-5621CA93BF9E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BB15E93-BC61-7F14-7641-1B36FBEE0258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39F04847-6E0E-43AC-B265-0672F2F743FE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>
                <a:extLst>
                  <a:ext uri="{FF2B5EF4-FFF2-40B4-BE49-F238E27FC236}">
                    <a16:creationId xmlns:a16="http://schemas.microsoft.com/office/drawing/2014/main" id="{B8A5533F-5E91-CF77-9458-BA8E5D9905DD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9E8658DB-1BAE-1180-BAC1-8226E5F0C7DC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1D13157-61BF-4B11-CA8F-F006253FE39C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4B0DA9-78C6-507E-B230-33B8A27BB1FE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1D6774-92E1-59CF-76CC-97A031493C05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B1041F-EC4D-0C1E-559A-7211B9A80DAB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030FC20-2CAC-DB08-DC13-06C7FCBD9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693" y="1705883"/>
            <a:ext cx="3450698" cy="2032256"/>
          </a:xfrm>
          <a:prstGeom prst="rect">
            <a:avLst/>
          </a:prstGeom>
          <a:ln w="349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E7FBC17-5BB7-6662-7620-B0E6816B7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3" t="18934" r="7026" b="18934"/>
          <a:stretch>
            <a:fillRect/>
          </a:stretch>
        </p:blipFill>
        <p:spPr>
          <a:xfrm>
            <a:off x="4147443" y="3544864"/>
            <a:ext cx="3242717" cy="1911581"/>
          </a:xfrm>
          <a:prstGeom prst="rect">
            <a:avLst/>
          </a:prstGeom>
          <a:ln w="349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CF40321-78C0-EBF9-745A-05B29B2CA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" t="15394" r="8254"/>
          <a:stretch>
            <a:fillRect/>
          </a:stretch>
        </p:blipFill>
        <p:spPr>
          <a:xfrm>
            <a:off x="8552058" y="3544864"/>
            <a:ext cx="3236580" cy="1911581"/>
          </a:xfrm>
          <a:prstGeom prst="rect">
            <a:avLst/>
          </a:prstGeom>
          <a:ln w="349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74B55DA-6496-DDFE-6878-049EFA346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3" t="21874" r="6710" b="15768"/>
          <a:stretch>
            <a:fillRect/>
          </a:stretch>
        </p:blipFill>
        <p:spPr>
          <a:xfrm>
            <a:off x="6355811" y="4368760"/>
            <a:ext cx="3224464" cy="1911581"/>
          </a:xfrm>
          <a:prstGeom prst="rect">
            <a:avLst/>
          </a:prstGeom>
          <a:ln w="349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사다리꼴 16">
            <a:extLst>
              <a:ext uri="{FF2B5EF4-FFF2-40B4-BE49-F238E27FC236}">
                <a16:creationId xmlns:a16="http://schemas.microsoft.com/office/drawing/2014/main" id="{C0CB087D-2C4B-BCDA-8500-71BCC69C7D75}"/>
              </a:ext>
            </a:extLst>
          </p:cNvPr>
          <p:cNvSpPr/>
          <p:nvPr/>
        </p:nvSpPr>
        <p:spPr>
          <a:xfrm>
            <a:off x="8545925" y="2850280"/>
            <a:ext cx="3242717" cy="694586"/>
          </a:xfrm>
          <a:custGeom>
            <a:avLst/>
            <a:gdLst>
              <a:gd name="connsiteX0" fmla="*/ 0 w 2479849"/>
              <a:gd name="connsiteY0" fmla="*/ 855995 h 855995"/>
              <a:gd name="connsiteX1" fmla="*/ 435616 w 2479849"/>
              <a:gd name="connsiteY1" fmla="*/ 0 h 855995"/>
              <a:gd name="connsiteX2" fmla="*/ 2044233 w 2479849"/>
              <a:gd name="connsiteY2" fmla="*/ 0 h 855995"/>
              <a:gd name="connsiteX3" fmla="*/ 2479849 w 2479849"/>
              <a:gd name="connsiteY3" fmla="*/ 855995 h 855995"/>
              <a:gd name="connsiteX4" fmla="*/ 0 w 2479849"/>
              <a:gd name="connsiteY4" fmla="*/ 855995 h 855995"/>
              <a:gd name="connsiteX0" fmla="*/ 0 w 2479849"/>
              <a:gd name="connsiteY0" fmla="*/ 855995 h 855995"/>
              <a:gd name="connsiteX1" fmla="*/ 435616 w 2479849"/>
              <a:gd name="connsiteY1" fmla="*/ 0 h 855995"/>
              <a:gd name="connsiteX2" fmla="*/ 1123348 w 2479849"/>
              <a:gd name="connsiteY2" fmla="*/ 19456 h 855995"/>
              <a:gd name="connsiteX3" fmla="*/ 2479849 w 2479849"/>
              <a:gd name="connsiteY3" fmla="*/ 855995 h 855995"/>
              <a:gd name="connsiteX4" fmla="*/ 0 w 2479849"/>
              <a:gd name="connsiteY4" fmla="*/ 855995 h 855995"/>
              <a:gd name="connsiteX0" fmla="*/ 0 w 2479849"/>
              <a:gd name="connsiteY0" fmla="*/ 836539 h 836539"/>
              <a:gd name="connsiteX1" fmla="*/ 20569 w 2479849"/>
              <a:gd name="connsiteY1" fmla="*/ 246433 h 836539"/>
              <a:gd name="connsiteX2" fmla="*/ 1123348 w 2479849"/>
              <a:gd name="connsiteY2" fmla="*/ 0 h 836539"/>
              <a:gd name="connsiteX3" fmla="*/ 2479849 w 2479849"/>
              <a:gd name="connsiteY3" fmla="*/ 836539 h 836539"/>
              <a:gd name="connsiteX4" fmla="*/ 0 w 2479849"/>
              <a:gd name="connsiteY4" fmla="*/ 836539 h 836539"/>
              <a:gd name="connsiteX0" fmla="*/ 0 w 2479849"/>
              <a:gd name="connsiteY0" fmla="*/ 635501 h 635501"/>
              <a:gd name="connsiteX1" fmla="*/ 20569 w 2479849"/>
              <a:gd name="connsiteY1" fmla="*/ 45395 h 635501"/>
              <a:gd name="connsiteX2" fmla="*/ 766667 w 2479849"/>
              <a:gd name="connsiteY2" fmla="*/ 0 h 635501"/>
              <a:gd name="connsiteX3" fmla="*/ 2479849 w 2479849"/>
              <a:gd name="connsiteY3" fmla="*/ 635501 h 635501"/>
              <a:gd name="connsiteX4" fmla="*/ 0 w 2479849"/>
              <a:gd name="connsiteY4" fmla="*/ 635501 h 635501"/>
              <a:gd name="connsiteX0" fmla="*/ 0 w 2479849"/>
              <a:gd name="connsiteY0" fmla="*/ 590106 h 590106"/>
              <a:gd name="connsiteX1" fmla="*/ 20569 w 2479849"/>
              <a:gd name="connsiteY1" fmla="*/ 0 h 590106"/>
              <a:gd name="connsiteX2" fmla="*/ 922310 w 2479849"/>
              <a:gd name="connsiteY2" fmla="*/ 32426 h 590106"/>
              <a:gd name="connsiteX3" fmla="*/ 2479849 w 2479849"/>
              <a:gd name="connsiteY3" fmla="*/ 590106 h 590106"/>
              <a:gd name="connsiteX4" fmla="*/ 0 w 2479849"/>
              <a:gd name="connsiteY4" fmla="*/ 590106 h 5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849" h="590106">
                <a:moveTo>
                  <a:pt x="0" y="590106"/>
                </a:moveTo>
                <a:lnTo>
                  <a:pt x="20569" y="0"/>
                </a:lnTo>
                <a:lnTo>
                  <a:pt x="922310" y="32426"/>
                </a:lnTo>
                <a:lnTo>
                  <a:pt x="2479849" y="590106"/>
                </a:lnTo>
                <a:lnTo>
                  <a:pt x="0" y="5901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다리꼴 16">
            <a:extLst>
              <a:ext uri="{FF2B5EF4-FFF2-40B4-BE49-F238E27FC236}">
                <a16:creationId xmlns:a16="http://schemas.microsoft.com/office/drawing/2014/main" id="{342D6DEE-5DA9-453B-8413-83557DDBE6FC}"/>
              </a:ext>
            </a:extLst>
          </p:cNvPr>
          <p:cNvSpPr/>
          <p:nvPr/>
        </p:nvSpPr>
        <p:spPr>
          <a:xfrm>
            <a:off x="4147443" y="2850731"/>
            <a:ext cx="3244816" cy="687113"/>
          </a:xfrm>
          <a:custGeom>
            <a:avLst/>
            <a:gdLst>
              <a:gd name="connsiteX0" fmla="*/ 0 w 2479849"/>
              <a:gd name="connsiteY0" fmla="*/ 855995 h 855995"/>
              <a:gd name="connsiteX1" fmla="*/ 435616 w 2479849"/>
              <a:gd name="connsiteY1" fmla="*/ 0 h 855995"/>
              <a:gd name="connsiteX2" fmla="*/ 2044233 w 2479849"/>
              <a:gd name="connsiteY2" fmla="*/ 0 h 855995"/>
              <a:gd name="connsiteX3" fmla="*/ 2479849 w 2479849"/>
              <a:gd name="connsiteY3" fmla="*/ 855995 h 855995"/>
              <a:gd name="connsiteX4" fmla="*/ 0 w 2479849"/>
              <a:gd name="connsiteY4" fmla="*/ 855995 h 855995"/>
              <a:gd name="connsiteX0" fmla="*/ 0 w 2479849"/>
              <a:gd name="connsiteY0" fmla="*/ 855995 h 855995"/>
              <a:gd name="connsiteX1" fmla="*/ 435616 w 2479849"/>
              <a:gd name="connsiteY1" fmla="*/ 0 h 855995"/>
              <a:gd name="connsiteX2" fmla="*/ 1123348 w 2479849"/>
              <a:gd name="connsiteY2" fmla="*/ 19456 h 855995"/>
              <a:gd name="connsiteX3" fmla="*/ 2479849 w 2479849"/>
              <a:gd name="connsiteY3" fmla="*/ 855995 h 855995"/>
              <a:gd name="connsiteX4" fmla="*/ 0 w 2479849"/>
              <a:gd name="connsiteY4" fmla="*/ 855995 h 855995"/>
              <a:gd name="connsiteX0" fmla="*/ 0 w 2479849"/>
              <a:gd name="connsiteY0" fmla="*/ 836539 h 836539"/>
              <a:gd name="connsiteX1" fmla="*/ 20569 w 2479849"/>
              <a:gd name="connsiteY1" fmla="*/ 246433 h 836539"/>
              <a:gd name="connsiteX2" fmla="*/ 1123348 w 2479849"/>
              <a:gd name="connsiteY2" fmla="*/ 0 h 836539"/>
              <a:gd name="connsiteX3" fmla="*/ 2479849 w 2479849"/>
              <a:gd name="connsiteY3" fmla="*/ 836539 h 836539"/>
              <a:gd name="connsiteX4" fmla="*/ 0 w 2479849"/>
              <a:gd name="connsiteY4" fmla="*/ 836539 h 836539"/>
              <a:gd name="connsiteX0" fmla="*/ 0 w 2479849"/>
              <a:gd name="connsiteY0" fmla="*/ 635501 h 635501"/>
              <a:gd name="connsiteX1" fmla="*/ 20569 w 2479849"/>
              <a:gd name="connsiteY1" fmla="*/ 45395 h 635501"/>
              <a:gd name="connsiteX2" fmla="*/ 766667 w 2479849"/>
              <a:gd name="connsiteY2" fmla="*/ 0 h 635501"/>
              <a:gd name="connsiteX3" fmla="*/ 2479849 w 2479849"/>
              <a:gd name="connsiteY3" fmla="*/ 635501 h 635501"/>
              <a:gd name="connsiteX4" fmla="*/ 0 w 2479849"/>
              <a:gd name="connsiteY4" fmla="*/ 635501 h 635501"/>
              <a:gd name="connsiteX0" fmla="*/ 0 w 2479849"/>
              <a:gd name="connsiteY0" fmla="*/ 590106 h 590106"/>
              <a:gd name="connsiteX1" fmla="*/ 20569 w 2479849"/>
              <a:gd name="connsiteY1" fmla="*/ 0 h 590106"/>
              <a:gd name="connsiteX2" fmla="*/ 922310 w 2479849"/>
              <a:gd name="connsiteY2" fmla="*/ 32426 h 590106"/>
              <a:gd name="connsiteX3" fmla="*/ 2479849 w 2479849"/>
              <a:gd name="connsiteY3" fmla="*/ 590106 h 590106"/>
              <a:gd name="connsiteX4" fmla="*/ 0 w 2479849"/>
              <a:gd name="connsiteY4" fmla="*/ 590106 h 590106"/>
              <a:gd name="connsiteX0" fmla="*/ 0 w 2481454"/>
              <a:gd name="connsiteY0" fmla="*/ 590106 h 590106"/>
              <a:gd name="connsiteX1" fmla="*/ 20569 w 2481454"/>
              <a:gd name="connsiteY1" fmla="*/ 0 h 590106"/>
              <a:gd name="connsiteX2" fmla="*/ 2481454 w 2481454"/>
              <a:gd name="connsiteY2" fmla="*/ 26076 h 590106"/>
              <a:gd name="connsiteX3" fmla="*/ 2479849 w 2481454"/>
              <a:gd name="connsiteY3" fmla="*/ 590106 h 590106"/>
              <a:gd name="connsiteX4" fmla="*/ 0 w 2481454"/>
              <a:gd name="connsiteY4" fmla="*/ 590106 h 590106"/>
              <a:gd name="connsiteX0" fmla="*/ 0 w 2481454"/>
              <a:gd name="connsiteY0" fmla="*/ 583756 h 583756"/>
              <a:gd name="connsiteX1" fmla="*/ 1649431 w 2481454"/>
              <a:gd name="connsiteY1" fmla="*/ 0 h 583756"/>
              <a:gd name="connsiteX2" fmla="*/ 2481454 w 2481454"/>
              <a:gd name="connsiteY2" fmla="*/ 19726 h 583756"/>
              <a:gd name="connsiteX3" fmla="*/ 2479849 w 2481454"/>
              <a:gd name="connsiteY3" fmla="*/ 583756 h 583756"/>
              <a:gd name="connsiteX4" fmla="*/ 0 w 2481454"/>
              <a:gd name="connsiteY4" fmla="*/ 583756 h 5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454" h="583756">
                <a:moveTo>
                  <a:pt x="0" y="583756"/>
                </a:moveTo>
                <a:lnTo>
                  <a:pt x="1649431" y="0"/>
                </a:lnTo>
                <a:lnTo>
                  <a:pt x="2481454" y="19726"/>
                </a:lnTo>
                <a:lnTo>
                  <a:pt x="2479849" y="583756"/>
                </a:lnTo>
                <a:lnTo>
                  <a:pt x="0" y="5837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다리꼴 16">
            <a:extLst>
              <a:ext uri="{FF2B5EF4-FFF2-40B4-BE49-F238E27FC236}">
                <a16:creationId xmlns:a16="http://schemas.microsoft.com/office/drawing/2014/main" id="{5DA5B791-F573-1285-EDF9-A62809BD8D4B}"/>
              </a:ext>
            </a:extLst>
          </p:cNvPr>
          <p:cNvSpPr/>
          <p:nvPr/>
        </p:nvSpPr>
        <p:spPr>
          <a:xfrm>
            <a:off x="6335459" y="2836603"/>
            <a:ext cx="3242717" cy="1539179"/>
          </a:xfrm>
          <a:custGeom>
            <a:avLst/>
            <a:gdLst>
              <a:gd name="connsiteX0" fmla="*/ 0 w 2479849"/>
              <a:gd name="connsiteY0" fmla="*/ 855995 h 855995"/>
              <a:gd name="connsiteX1" fmla="*/ 435616 w 2479849"/>
              <a:gd name="connsiteY1" fmla="*/ 0 h 855995"/>
              <a:gd name="connsiteX2" fmla="*/ 2044233 w 2479849"/>
              <a:gd name="connsiteY2" fmla="*/ 0 h 855995"/>
              <a:gd name="connsiteX3" fmla="*/ 2479849 w 2479849"/>
              <a:gd name="connsiteY3" fmla="*/ 855995 h 855995"/>
              <a:gd name="connsiteX4" fmla="*/ 0 w 2479849"/>
              <a:gd name="connsiteY4" fmla="*/ 855995 h 855995"/>
              <a:gd name="connsiteX0" fmla="*/ 0 w 2479849"/>
              <a:gd name="connsiteY0" fmla="*/ 855995 h 855995"/>
              <a:gd name="connsiteX1" fmla="*/ 435616 w 2479849"/>
              <a:gd name="connsiteY1" fmla="*/ 0 h 855995"/>
              <a:gd name="connsiteX2" fmla="*/ 1123348 w 2479849"/>
              <a:gd name="connsiteY2" fmla="*/ 19456 h 855995"/>
              <a:gd name="connsiteX3" fmla="*/ 2479849 w 2479849"/>
              <a:gd name="connsiteY3" fmla="*/ 855995 h 855995"/>
              <a:gd name="connsiteX4" fmla="*/ 0 w 2479849"/>
              <a:gd name="connsiteY4" fmla="*/ 855995 h 855995"/>
              <a:gd name="connsiteX0" fmla="*/ 0 w 2479849"/>
              <a:gd name="connsiteY0" fmla="*/ 836539 h 836539"/>
              <a:gd name="connsiteX1" fmla="*/ 20569 w 2479849"/>
              <a:gd name="connsiteY1" fmla="*/ 246433 h 836539"/>
              <a:gd name="connsiteX2" fmla="*/ 1123348 w 2479849"/>
              <a:gd name="connsiteY2" fmla="*/ 0 h 836539"/>
              <a:gd name="connsiteX3" fmla="*/ 2479849 w 2479849"/>
              <a:gd name="connsiteY3" fmla="*/ 836539 h 836539"/>
              <a:gd name="connsiteX4" fmla="*/ 0 w 2479849"/>
              <a:gd name="connsiteY4" fmla="*/ 836539 h 836539"/>
              <a:gd name="connsiteX0" fmla="*/ 0 w 2479849"/>
              <a:gd name="connsiteY0" fmla="*/ 635501 h 635501"/>
              <a:gd name="connsiteX1" fmla="*/ 20569 w 2479849"/>
              <a:gd name="connsiteY1" fmla="*/ 45395 h 635501"/>
              <a:gd name="connsiteX2" fmla="*/ 766667 w 2479849"/>
              <a:gd name="connsiteY2" fmla="*/ 0 h 635501"/>
              <a:gd name="connsiteX3" fmla="*/ 2479849 w 2479849"/>
              <a:gd name="connsiteY3" fmla="*/ 635501 h 635501"/>
              <a:gd name="connsiteX4" fmla="*/ 0 w 2479849"/>
              <a:gd name="connsiteY4" fmla="*/ 635501 h 635501"/>
              <a:gd name="connsiteX0" fmla="*/ 0 w 2479849"/>
              <a:gd name="connsiteY0" fmla="*/ 590106 h 590106"/>
              <a:gd name="connsiteX1" fmla="*/ 20569 w 2479849"/>
              <a:gd name="connsiteY1" fmla="*/ 0 h 590106"/>
              <a:gd name="connsiteX2" fmla="*/ 922310 w 2479849"/>
              <a:gd name="connsiteY2" fmla="*/ 32426 h 590106"/>
              <a:gd name="connsiteX3" fmla="*/ 2479849 w 2479849"/>
              <a:gd name="connsiteY3" fmla="*/ 590106 h 590106"/>
              <a:gd name="connsiteX4" fmla="*/ 0 w 2479849"/>
              <a:gd name="connsiteY4" fmla="*/ 590106 h 590106"/>
              <a:gd name="connsiteX0" fmla="*/ 0 w 2481454"/>
              <a:gd name="connsiteY0" fmla="*/ 590106 h 590106"/>
              <a:gd name="connsiteX1" fmla="*/ 20569 w 2481454"/>
              <a:gd name="connsiteY1" fmla="*/ 0 h 590106"/>
              <a:gd name="connsiteX2" fmla="*/ 2481454 w 2481454"/>
              <a:gd name="connsiteY2" fmla="*/ 26076 h 590106"/>
              <a:gd name="connsiteX3" fmla="*/ 2479849 w 2481454"/>
              <a:gd name="connsiteY3" fmla="*/ 590106 h 590106"/>
              <a:gd name="connsiteX4" fmla="*/ 0 w 2481454"/>
              <a:gd name="connsiteY4" fmla="*/ 590106 h 590106"/>
              <a:gd name="connsiteX0" fmla="*/ 0 w 2481454"/>
              <a:gd name="connsiteY0" fmla="*/ 583756 h 583756"/>
              <a:gd name="connsiteX1" fmla="*/ 1649431 w 2481454"/>
              <a:gd name="connsiteY1" fmla="*/ 0 h 583756"/>
              <a:gd name="connsiteX2" fmla="*/ 2481454 w 2481454"/>
              <a:gd name="connsiteY2" fmla="*/ 19726 h 583756"/>
              <a:gd name="connsiteX3" fmla="*/ 2479849 w 2481454"/>
              <a:gd name="connsiteY3" fmla="*/ 583756 h 583756"/>
              <a:gd name="connsiteX4" fmla="*/ 0 w 2481454"/>
              <a:gd name="connsiteY4" fmla="*/ 583756 h 583756"/>
              <a:gd name="connsiteX0" fmla="*/ 0 w 2481454"/>
              <a:gd name="connsiteY0" fmla="*/ 1307656 h 1307656"/>
              <a:gd name="connsiteX1" fmla="*/ 850845 w 2481454"/>
              <a:gd name="connsiteY1" fmla="*/ 0 h 1307656"/>
              <a:gd name="connsiteX2" fmla="*/ 2481454 w 2481454"/>
              <a:gd name="connsiteY2" fmla="*/ 743626 h 1307656"/>
              <a:gd name="connsiteX3" fmla="*/ 2479849 w 2481454"/>
              <a:gd name="connsiteY3" fmla="*/ 1307656 h 1307656"/>
              <a:gd name="connsiteX4" fmla="*/ 0 w 2481454"/>
              <a:gd name="connsiteY4" fmla="*/ 1307656 h 1307656"/>
              <a:gd name="connsiteX0" fmla="*/ 0 w 2479849"/>
              <a:gd name="connsiteY0" fmla="*/ 1307656 h 1307656"/>
              <a:gd name="connsiteX1" fmla="*/ 850845 w 2479849"/>
              <a:gd name="connsiteY1" fmla="*/ 0 h 1307656"/>
              <a:gd name="connsiteX2" fmla="*/ 1676530 w 2479849"/>
              <a:gd name="connsiteY2" fmla="*/ 676 h 1307656"/>
              <a:gd name="connsiteX3" fmla="*/ 2479849 w 2479849"/>
              <a:gd name="connsiteY3" fmla="*/ 1307656 h 1307656"/>
              <a:gd name="connsiteX4" fmla="*/ 0 w 2479849"/>
              <a:gd name="connsiteY4" fmla="*/ 1307656 h 13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849" h="1307656">
                <a:moveTo>
                  <a:pt x="0" y="1307656"/>
                </a:moveTo>
                <a:lnTo>
                  <a:pt x="850845" y="0"/>
                </a:lnTo>
                <a:lnTo>
                  <a:pt x="1676530" y="676"/>
                </a:lnTo>
                <a:lnTo>
                  <a:pt x="2479849" y="1307656"/>
                </a:lnTo>
                <a:lnTo>
                  <a:pt x="0" y="13076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304">
            <a:extLst>
              <a:ext uri="{FF2B5EF4-FFF2-40B4-BE49-F238E27FC236}">
                <a16:creationId xmlns:a16="http://schemas.microsoft.com/office/drawing/2014/main" id="{448ABB1D-8C45-6D17-D377-3BC274106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1.</a:t>
            </a:r>
          </a:p>
        </p:txBody>
      </p:sp>
      <p:sp>
        <p:nvSpPr>
          <p:cNvPr id="44" name="Rectangle 304">
            <a:extLst>
              <a:ext uri="{FF2B5EF4-FFF2-40B4-BE49-F238E27FC236}">
                <a16:creationId xmlns:a16="http://schemas.microsoft.com/office/drawing/2014/main" id="{37C78D29-520E-B598-C5FA-42105A2D1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2" y="1240774"/>
            <a:ext cx="3450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대학 학습환경 예측 서비스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39BC2B9-01A8-846E-B84E-5B25440F8F55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D4CA90-2D18-D856-3E42-D42F042BB6A5}"/>
              </a:ext>
            </a:extLst>
          </p:cNvPr>
          <p:cNvSpPr txBox="1"/>
          <p:nvPr/>
        </p:nvSpPr>
        <p:spPr>
          <a:xfrm>
            <a:off x="1040128" y="1977635"/>
            <a:ext cx="4442804" cy="105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국내 총 </a:t>
            </a:r>
            <a:r>
              <a:rPr lang="en-US" altLang="ko-KR" sz="1100" b="1" dirty="0"/>
              <a:t>461</a:t>
            </a:r>
            <a:r>
              <a:rPr lang="ko-KR" altLang="en-US" sz="1100" b="1" dirty="0"/>
              <a:t>개 대학의 대학도서관 데이터 기반 인프라 예측 서비스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연도 별 각 대학의 점수표와 향 후 연도 점수 예측 및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유저의 정보 기반 학습점수 예측 및 비교 분석 기능 제공</a:t>
            </a:r>
            <a:endParaRPr lang="en-US" altLang="ko-KR" sz="11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A5E860-5EAE-5DB4-B567-969E9B2B8E6D}"/>
              </a:ext>
            </a:extLst>
          </p:cNvPr>
          <p:cNvSpPr txBox="1"/>
          <p:nvPr/>
        </p:nvSpPr>
        <p:spPr>
          <a:xfrm>
            <a:off x="1142503" y="3390813"/>
            <a:ext cx="2503167" cy="2163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환경점수 검색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모든 대학교의 연도 별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</a:t>
            </a:r>
            <a:r>
              <a:rPr lang="ko-KR" altLang="en-US" sz="1000" dirty="0"/>
              <a:t>인프라</a:t>
            </a:r>
            <a:r>
              <a:rPr lang="en-US" altLang="ko-KR" sz="1000" dirty="0"/>
              <a:t>(</a:t>
            </a:r>
            <a:r>
              <a:rPr lang="ko-KR" altLang="en-US" sz="1000" dirty="0"/>
              <a:t>학습환경</a:t>
            </a:r>
            <a:r>
              <a:rPr lang="en-US" altLang="ko-KR" sz="1000" dirty="0"/>
              <a:t>) </a:t>
            </a:r>
            <a:r>
              <a:rPr lang="ko-KR" altLang="en-US" sz="1000" dirty="0"/>
              <a:t>점수 예측 조회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발전도 검색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연도 범위로 학습점수</a:t>
            </a:r>
            <a:r>
              <a:rPr lang="en-US" altLang="ko-KR" sz="1000" dirty="0"/>
              <a:t> </a:t>
            </a:r>
            <a:r>
              <a:rPr lang="ko-KR" altLang="en-US" sz="1000" dirty="0"/>
              <a:t>증감 추이 조회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마이 서비스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 점수 기반 학습 점수</a:t>
            </a:r>
            <a:r>
              <a:rPr lang="en-US" altLang="ko-KR" sz="1000" dirty="0"/>
              <a:t> </a:t>
            </a:r>
            <a:r>
              <a:rPr lang="ko-KR" altLang="en-US" sz="1000" dirty="0"/>
              <a:t>예측 및 소속대학과 유사점수 대학과의 비교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74755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65A35-135B-D5B0-4BFA-DDEB4F86C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2832564-ADFE-10F6-1B6E-7FDD31F8988D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B9A111A-767B-63E4-48BA-0D8EBD44B0C4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7EA6A5A6-FA62-C7E6-DA7C-E33D023CD59E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>
                <a:extLst>
                  <a:ext uri="{FF2B5EF4-FFF2-40B4-BE49-F238E27FC236}">
                    <a16:creationId xmlns:a16="http://schemas.microsoft.com/office/drawing/2014/main" id="{728CB24C-AAFB-5132-7AA2-8D06ECE62D3B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1638CA3B-B69B-6FE0-D357-AC1145C3C089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33A7DE5-F476-F8F8-A9DF-C2DF0EB2AF20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BF0B2C-1D7F-EB07-6A64-09CB13744090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7D59D8-97CA-0A44-26D9-42EC2EEC2164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D119CE-B61F-5BDE-CBE1-50B1959E8D9D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1764D4E-15F3-64C7-EED3-C8CF48829568}"/>
              </a:ext>
            </a:extLst>
          </p:cNvPr>
          <p:cNvSpPr txBox="1"/>
          <p:nvPr/>
        </p:nvSpPr>
        <p:spPr>
          <a:xfrm>
            <a:off x="926171" y="2501151"/>
            <a:ext cx="3824605" cy="17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유저 데이터 기반 반응형 대화 서비스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/>
              <a:t>유저 정보 및 대화내역 기반 </a:t>
            </a:r>
            <a:r>
              <a:rPr lang="ko-KR" altLang="en-US" sz="1050" dirty="0" err="1"/>
              <a:t>멀티턴</a:t>
            </a:r>
            <a:r>
              <a:rPr lang="ko-KR" altLang="en-US" sz="1050" dirty="0"/>
              <a:t> 답변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Langgraph &amp; RAG </a:t>
            </a:r>
            <a:r>
              <a:rPr lang="ko-KR" altLang="en-US" sz="1200" b="1" dirty="0"/>
              <a:t>기반 </a:t>
            </a:r>
            <a:r>
              <a:rPr lang="en-US" altLang="ko-KR" sz="1200" b="1" dirty="0"/>
              <a:t>MCP </a:t>
            </a:r>
            <a:r>
              <a:rPr lang="ko-KR" altLang="en-US" sz="1200" b="1" dirty="0"/>
              <a:t>에이전트 툴 제공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/>
              <a:t>질문감지형 툴 호출 오케스트레이션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/>
              <a:t>서비스 이용 가이드 제공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/>
              <a:t>유저 데이터 및 예측데이터 조회 서비스</a:t>
            </a:r>
            <a:endParaRPr lang="en-US" altLang="ko-KR" sz="1050" dirty="0"/>
          </a:p>
        </p:txBody>
      </p:sp>
      <p:sp>
        <p:nvSpPr>
          <p:cNvPr id="41" name="Rectangle 304">
            <a:extLst>
              <a:ext uri="{FF2B5EF4-FFF2-40B4-BE49-F238E27FC236}">
                <a16:creationId xmlns:a16="http://schemas.microsoft.com/office/drawing/2014/main" id="{89EE7E1C-ADFF-21C6-090D-7DCBC91D3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2.</a:t>
            </a:r>
          </a:p>
        </p:txBody>
      </p:sp>
      <p:sp>
        <p:nvSpPr>
          <p:cNvPr id="42" name="Rectangle 304">
            <a:extLst>
              <a:ext uri="{FF2B5EF4-FFF2-40B4-BE49-F238E27FC236}">
                <a16:creationId xmlns:a16="http://schemas.microsoft.com/office/drawing/2014/main" id="{07D9FECC-CBE2-119F-F356-0967A49E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2" y="1240774"/>
            <a:ext cx="3000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대화형 에이전트 서비스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051517-A0B3-6A96-F3B7-EA06C044945C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3935BCD-02B2-C147-FC38-02AF76383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7" t="9734" b="15593"/>
          <a:stretch>
            <a:fillRect/>
          </a:stretch>
        </p:blipFill>
        <p:spPr>
          <a:xfrm>
            <a:off x="8491753" y="3853591"/>
            <a:ext cx="3148309" cy="2007549"/>
          </a:xfrm>
          <a:prstGeom prst="rect">
            <a:avLst/>
          </a:prstGeom>
          <a:ln w="349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C66FEB6-BEDB-6772-545C-E96F67CFF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5" b="25735"/>
          <a:stretch>
            <a:fillRect/>
          </a:stretch>
        </p:blipFill>
        <p:spPr>
          <a:xfrm>
            <a:off x="4261837" y="3935239"/>
            <a:ext cx="3023556" cy="1925901"/>
          </a:xfrm>
          <a:prstGeom prst="rect">
            <a:avLst/>
          </a:prstGeom>
          <a:ln w="349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C55D83D-87CE-9B62-E533-07B9299FD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1" t="11571"/>
          <a:stretch>
            <a:fillRect/>
          </a:stretch>
        </p:blipFill>
        <p:spPr>
          <a:xfrm>
            <a:off x="5468197" y="1731929"/>
            <a:ext cx="4955014" cy="2941950"/>
          </a:xfrm>
          <a:prstGeom prst="rect">
            <a:avLst/>
          </a:prstGeom>
          <a:ln w="349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19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348B3-F17D-369B-29EF-496EEBB4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EF0D412-5DDC-4EB3-E9EC-3DB9152C66A6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D9D104-803D-1469-D663-0D370773F9EF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6A1B2743-E5DC-2600-2BEC-D08F515F47C1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>
                <a:extLst>
                  <a:ext uri="{FF2B5EF4-FFF2-40B4-BE49-F238E27FC236}">
                    <a16:creationId xmlns:a16="http://schemas.microsoft.com/office/drawing/2014/main" id="{822DF13C-2BED-9576-2E97-606F6112BB75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371E9B8A-F90D-FD9C-16F0-D8778F24CCC0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CFF5F3-DC78-92CB-EF92-DCCBD63397DB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A843BC-B571-E9DB-D2A5-2653E98067FE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242A71-0E0E-F18F-DC71-9F82EBD72F3F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B0839A-62B3-14EB-D684-FFF0F323A502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3BA090-5B8B-6F3D-0D0B-53B8D7E2B073}"/>
              </a:ext>
            </a:extLst>
          </p:cNvPr>
          <p:cNvSpPr txBox="1"/>
          <p:nvPr/>
        </p:nvSpPr>
        <p:spPr>
          <a:xfrm>
            <a:off x="1286375" y="2425530"/>
            <a:ext cx="3824605" cy="227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프로젝트 패키지 </a:t>
            </a:r>
            <a:r>
              <a:rPr lang="en-US" altLang="ko-KR" sz="1100" b="1" dirty="0"/>
              <a:t>Setup </a:t>
            </a:r>
            <a:r>
              <a:rPr lang="ko-KR" altLang="en-US" sz="1100" b="1" dirty="0"/>
              <a:t>시 자동 생성되는 관리자 계정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관리자 계정으로 로그인 시 관리자 페이지 탭 활성화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실시간 예측데이터 동기화 및 서비스 관리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머신러닝</a:t>
            </a:r>
            <a:r>
              <a:rPr lang="ko-KR" altLang="en-US" sz="1000" dirty="0"/>
              <a:t> 모델을 통한 예측데이터 웹서버로 동기화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LLM</a:t>
            </a:r>
            <a:r>
              <a:rPr lang="ko-KR" altLang="en-US" sz="1000" dirty="0"/>
              <a:t>모델 튜닝 및 모델 설정 변경 점 실시간 적용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플라스크 </a:t>
            </a:r>
            <a:r>
              <a:rPr lang="en-US" altLang="ko-KR" sz="1000" dirty="0"/>
              <a:t>API</a:t>
            </a:r>
            <a:r>
              <a:rPr lang="ko-KR" altLang="en-US" sz="1000" dirty="0"/>
              <a:t>서버 통신상태 확인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대화이력 관리 및 </a:t>
            </a:r>
            <a:r>
              <a:rPr lang="en-US" altLang="ko-KR" sz="1000" dirty="0"/>
              <a:t>DB </a:t>
            </a:r>
            <a:r>
              <a:rPr lang="ko-KR" altLang="en-US" sz="1000" dirty="0"/>
              <a:t>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RAG</a:t>
            </a:r>
            <a:r>
              <a:rPr lang="ko-KR" altLang="en-US" sz="1000" dirty="0"/>
              <a:t> 전용 </a:t>
            </a:r>
            <a:r>
              <a:rPr lang="en-US" altLang="ko-KR" sz="1000" dirty="0"/>
              <a:t>Vector DB </a:t>
            </a:r>
            <a:r>
              <a:rPr lang="ko-KR" altLang="en-US" sz="1000" dirty="0"/>
              <a:t>데이터 동기화 및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가입된 사용자 확인 및 관리</a:t>
            </a:r>
            <a:endParaRPr lang="en-US" altLang="ko-KR" sz="1000" dirty="0"/>
          </a:p>
        </p:txBody>
      </p:sp>
      <p:sp>
        <p:nvSpPr>
          <p:cNvPr id="41" name="Rectangle 304">
            <a:extLst>
              <a:ext uri="{FF2B5EF4-FFF2-40B4-BE49-F238E27FC236}">
                <a16:creationId xmlns:a16="http://schemas.microsoft.com/office/drawing/2014/main" id="{CFD01438-EEEE-FF98-409C-72B9692F2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3.</a:t>
            </a:r>
          </a:p>
        </p:txBody>
      </p:sp>
      <p:sp>
        <p:nvSpPr>
          <p:cNvPr id="42" name="Rectangle 304">
            <a:extLst>
              <a:ext uri="{FF2B5EF4-FFF2-40B4-BE49-F238E27FC236}">
                <a16:creationId xmlns:a16="http://schemas.microsoft.com/office/drawing/2014/main" id="{F61D1E64-9F5B-AA4F-8384-50AAC736E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2" y="1240774"/>
            <a:ext cx="3000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관리자 페이지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82976F-7891-8863-A544-4A11337D2ABC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585D6F-FC4B-9748-0034-C0E4902A1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0918" y="1348907"/>
            <a:ext cx="5324779" cy="4848882"/>
          </a:xfrm>
          <a:prstGeom prst="rect">
            <a:avLst/>
          </a:prstGeom>
          <a:ln w="349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09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FB13E-2944-CDE3-3C5A-15A873B0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B84AD95-EF00-379F-D342-2A6BE1E6CEC1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F3B82F4-53D4-E1D7-B2C0-3739C37CD016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D7F80E5B-8808-64AC-D919-A9089CE8DCEC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>
                <a:extLst>
                  <a:ext uri="{FF2B5EF4-FFF2-40B4-BE49-F238E27FC236}">
                    <a16:creationId xmlns:a16="http://schemas.microsoft.com/office/drawing/2014/main" id="{DADDE8A5-FC88-51D3-4A2A-DD2F493591FE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각 삼각형 11">
                <a:extLst>
                  <a:ext uri="{FF2B5EF4-FFF2-40B4-BE49-F238E27FC236}">
                    <a16:creationId xmlns:a16="http://schemas.microsoft.com/office/drawing/2014/main" id="{10BD9E30-E8BC-B17B-E302-42EB57D11E08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06EBD5-516B-BCD3-E30D-E3ECF2E75F56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6D4800-6BF0-05F4-6DE1-3379DDA2687B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6B29A-D709-718F-EEC3-6AEEC977C6F5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40FEED-DAC5-E13A-60A5-18565CC556AC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5248E0-AD69-E703-7F20-E738009E00CF}"/>
              </a:ext>
            </a:extLst>
          </p:cNvPr>
          <p:cNvSpPr txBox="1"/>
          <p:nvPr/>
        </p:nvSpPr>
        <p:spPr>
          <a:xfrm>
            <a:off x="767449" y="2401464"/>
            <a:ext cx="2527683" cy="297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서비스 별 패키지 분리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기능 수정 및 디버그 최적화용</a:t>
            </a:r>
            <a:r>
              <a:rPr lang="en-US" altLang="ko-KR" sz="1000" dirty="0"/>
              <a:t>        </a:t>
            </a:r>
            <a:r>
              <a:rPr lang="ko-KR" altLang="en-US" sz="1000" dirty="0"/>
              <a:t>서비스 기능 별 패키지 분리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배치파일을 통한 서비스 환경 자동   세팅 및 각 플라스크 서버 자동 실행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총 </a:t>
            </a:r>
            <a:r>
              <a:rPr lang="en-US" altLang="ko-KR" sz="1100" b="1" dirty="0"/>
              <a:t>5</a:t>
            </a:r>
            <a:r>
              <a:rPr lang="ko-KR" altLang="en-US" sz="1100" b="1" dirty="0"/>
              <a:t>개의 플라스크 서버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웹 </a:t>
            </a:r>
            <a:r>
              <a:rPr lang="ko-KR" altLang="en-US" sz="1000" dirty="0" err="1"/>
              <a:t>프론트앤드</a:t>
            </a:r>
            <a:r>
              <a:rPr lang="ko-KR" altLang="en-US" sz="1000" dirty="0"/>
              <a:t> 서버 </a:t>
            </a:r>
            <a:r>
              <a:rPr lang="en-US" altLang="ko-KR" sz="1000" dirty="0"/>
              <a:t>(port5000)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</a:t>
            </a:r>
            <a:r>
              <a:rPr lang="en-US" altLang="ko-KR" sz="1000" dirty="0"/>
              <a:t>DB API</a:t>
            </a:r>
            <a:r>
              <a:rPr lang="ko-KR" altLang="en-US" sz="1000" dirty="0"/>
              <a:t>서버 </a:t>
            </a:r>
            <a:r>
              <a:rPr lang="en-US" altLang="ko-KR" sz="1000" dirty="0"/>
              <a:t>(port5050)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LM </a:t>
            </a:r>
            <a:r>
              <a:rPr lang="ko-KR" altLang="en-US" sz="1000" dirty="0"/>
              <a:t>예측 서비스 </a:t>
            </a:r>
            <a:r>
              <a:rPr lang="en-US" altLang="ko-KR" sz="1000" dirty="0"/>
              <a:t>API</a:t>
            </a:r>
            <a:r>
              <a:rPr lang="ko-KR" altLang="en-US" sz="1000" dirty="0"/>
              <a:t>서버 </a:t>
            </a:r>
            <a:r>
              <a:rPr lang="en-US" altLang="ko-KR" sz="1000" dirty="0"/>
              <a:t>(port5100)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대화형 </a:t>
            </a:r>
            <a:r>
              <a:rPr lang="en-US" altLang="ko-KR" sz="1000" dirty="0"/>
              <a:t>LLM </a:t>
            </a:r>
            <a:r>
              <a:rPr lang="ko-KR" altLang="en-US" sz="1000" dirty="0"/>
              <a:t>모델 </a:t>
            </a:r>
            <a:r>
              <a:rPr lang="en-US" altLang="ko-KR" sz="1000" dirty="0"/>
              <a:t>API</a:t>
            </a:r>
            <a:r>
              <a:rPr lang="ko-KR" altLang="en-US" sz="1000" dirty="0"/>
              <a:t>서버 </a:t>
            </a:r>
            <a:r>
              <a:rPr lang="en-US" altLang="ko-KR" sz="1000" dirty="0"/>
              <a:t>(port5150)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MCP </a:t>
            </a:r>
            <a:r>
              <a:rPr lang="ko-KR" altLang="en-US" sz="1000" dirty="0"/>
              <a:t>에이전트 툴 </a:t>
            </a:r>
            <a:r>
              <a:rPr lang="en-US" altLang="ko-KR" sz="1000" dirty="0"/>
              <a:t>API</a:t>
            </a:r>
            <a:r>
              <a:rPr lang="ko-KR" altLang="en-US" sz="1000" dirty="0"/>
              <a:t>서버 </a:t>
            </a:r>
            <a:r>
              <a:rPr lang="en-US" altLang="ko-KR" sz="1000" dirty="0"/>
              <a:t>(port5200)</a:t>
            </a:r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23E0B391-2B45-1FD7-3AA6-92B82D5CC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1.</a:t>
            </a:r>
          </a:p>
        </p:txBody>
      </p:sp>
      <p:sp>
        <p:nvSpPr>
          <p:cNvPr id="30" name="Rectangle 304">
            <a:extLst>
              <a:ext uri="{FF2B5EF4-FFF2-40B4-BE49-F238E27FC236}">
                <a16:creationId xmlns:a16="http://schemas.microsoft.com/office/drawing/2014/main" id="{D9968052-A387-E3EB-8B32-A4CBF9417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1" y="1247124"/>
            <a:ext cx="3610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서비스 패키지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– Directory Trees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6E6CA4C-24DE-C445-3B64-A06298BBD08B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DEB5B39-D205-234F-846F-DD3F9BD9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419" y="2033318"/>
            <a:ext cx="1499441" cy="4380008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6945DE-71FF-7548-3BA8-4B3FD42080A7}"/>
              </a:ext>
            </a:extLst>
          </p:cNvPr>
          <p:cNvSpPr/>
          <p:nvPr/>
        </p:nvSpPr>
        <p:spPr>
          <a:xfrm>
            <a:off x="5353489" y="2033318"/>
            <a:ext cx="6318634" cy="4355490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24">
            <a:extLst>
              <a:ext uri="{FF2B5EF4-FFF2-40B4-BE49-F238E27FC236}">
                <a16:creationId xmlns:a16="http://schemas.microsoft.com/office/drawing/2014/main" id="{B8DA4F90-481F-7BAD-3B75-D4802E0EA74F}"/>
              </a:ext>
            </a:extLst>
          </p:cNvPr>
          <p:cNvSpPr/>
          <p:nvPr/>
        </p:nvSpPr>
        <p:spPr>
          <a:xfrm>
            <a:off x="4911591" y="2059818"/>
            <a:ext cx="441897" cy="4352520"/>
          </a:xfrm>
          <a:custGeom>
            <a:avLst/>
            <a:gdLst>
              <a:gd name="connsiteX0" fmla="*/ 0 w 862519"/>
              <a:gd name="connsiteY0" fmla="*/ 0 h 791183"/>
              <a:gd name="connsiteX1" fmla="*/ 862519 w 862519"/>
              <a:gd name="connsiteY1" fmla="*/ 0 h 791183"/>
              <a:gd name="connsiteX2" fmla="*/ 862519 w 862519"/>
              <a:gd name="connsiteY2" fmla="*/ 791183 h 791183"/>
              <a:gd name="connsiteX3" fmla="*/ 0 w 862519"/>
              <a:gd name="connsiteY3" fmla="*/ 791183 h 791183"/>
              <a:gd name="connsiteX4" fmla="*/ 0 w 862519"/>
              <a:gd name="connsiteY4" fmla="*/ 0 h 791183"/>
              <a:gd name="connsiteX0" fmla="*/ 0 w 862519"/>
              <a:gd name="connsiteY0" fmla="*/ 0 h 1225686"/>
              <a:gd name="connsiteX1" fmla="*/ 862519 w 862519"/>
              <a:gd name="connsiteY1" fmla="*/ 0 h 1225686"/>
              <a:gd name="connsiteX2" fmla="*/ 862519 w 862519"/>
              <a:gd name="connsiteY2" fmla="*/ 1225686 h 1225686"/>
              <a:gd name="connsiteX3" fmla="*/ 0 w 862519"/>
              <a:gd name="connsiteY3" fmla="*/ 791183 h 1225686"/>
              <a:gd name="connsiteX4" fmla="*/ 0 w 862519"/>
              <a:gd name="connsiteY4" fmla="*/ 0 h 1225686"/>
              <a:gd name="connsiteX0" fmla="*/ 207523 w 1070042"/>
              <a:gd name="connsiteY0" fmla="*/ 0 h 1225686"/>
              <a:gd name="connsiteX1" fmla="*/ 1070042 w 1070042"/>
              <a:gd name="connsiteY1" fmla="*/ 0 h 1225686"/>
              <a:gd name="connsiteX2" fmla="*/ 1070042 w 1070042"/>
              <a:gd name="connsiteY2" fmla="*/ 1225686 h 1225686"/>
              <a:gd name="connsiteX3" fmla="*/ 0 w 1070042"/>
              <a:gd name="connsiteY3" fmla="*/ 888460 h 1225686"/>
              <a:gd name="connsiteX4" fmla="*/ 207523 w 1070042"/>
              <a:gd name="connsiteY4" fmla="*/ 0 h 1225686"/>
              <a:gd name="connsiteX0" fmla="*/ 12970 w 1070042"/>
              <a:gd name="connsiteY0" fmla="*/ 771728 h 1225686"/>
              <a:gd name="connsiteX1" fmla="*/ 1070042 w 1070042"/>
              <a:gd name="connsiteY1" fmla="*/ 0 h 1225686"/>
              <a:gd name="connsiteX2" fmla="*/ 1070042 w 1070042"/>
              <a:gd name="connsiteY2" fmla="*/ 1225686 h 1225686"/>
              <a:gd name="connsiteX3" fmla="*/ 0 w 1070042"/>
              <a:gd name="connsiteY3" fmla="*/ 888460 h 1225686"/>
              <a:gd name="connsiteX4" fmla="*/ 12970 w 1070042"/>
              <a:gd name="connsiteY4" fmla="*/ 771728 h 1225686"/>
              <a:gd name="connsiteX0" fmla="*/ 6485 w 1063557"/>
              <a:gd name="connsiteY0" fmla="*/ 771728 h 2166026"/>
              <a:gd name="connsiteX1" fmla="*/ 1063557 w 1063557"/>
              <a:gd name="connsiteY1" fmla="*/ 0 h 2166026"/>
              <a:gd name="connsiteX2" fmla="*/ 1063557 w 1063557"/>
              <a:gd name="connsiteY2" fmla="*/ 1225686 h 2166026"/>
              <a:gd name="connsiteX3" fmla="*/ 0 w 1063557"/>
              <a:gd name="connsiteY3" fmla="*/ 2166026 h 2166026"/>
              <a:gd name="connsiteX4" fmla="*/ 6485 w 1063557"/>
              <a:gd name="connsiteY4" fmla="*/ 771728 h 2166026"/>
              <a:gd name="connsiteX0" fmla="*/ 6485 w 1063557"/>
              <a:gd name="connsiteY0" fmla="*/ 771728 h 4435814"/>
              <a:gd name="connsiteX1" fmla="*/ 1063557 w 1063557"/>
              <a:gd name="connsiteY1" fmla="*/ 0 h 4435814"/>
              <a:gd name="connsiteX2" fmla="*/ 505838 w 1063557"/>
              <a:gd name="connsiteY2" fmla="*/ 4435814 h 4435814"/>
              <a:gd name="connsiteX3" fmla="*/ 0 w 1063557"/>
              <a:gd name="connsiteY3" fmla="*/ 2166026 h 4435814"/>
              <a:gd name="connsiteX4" fmla="*/ 6485 w 1063557"/>
              <a:gd name="connsiteY4" fmla="*/ 771728 h 4435814"/>
              <a:gd name="connsiteX0" fmla="*/ 6485 w 505838"/>
              <a:gd name="connsiteY0" fmla="*/ 1050587 h 4714673"/>
              <a:gd name="connsiteX1" fmla="*/ 479898 w 505838"/>
              <a:gd name="connsiteY1" fmla="*/ 0 h 4714673"/>
              <a:gd name="connsiteX2" fmla="*/ 505838 w 505838"/>
              <a:gd name="connsiteY2" fmla="*/ 4714673 h 4714673"/>
              <a:gd name="connsiteX3" fmla="*/ 0 w 505838"/>
              <a:gd name="connsiteY3" fmla="*/ 2444885 h 4714673"/>
              <a:gd name="connsiteX4" fmla="*/ 6485 w 505838"/>
              <a:gd name="connsiteY4" fmla="*/ 1050587 h 4714673"/>
              <a:gd name="connsiteX0" fmla="*/ 6485 w 505838"/>
              <a:gd name="connsiteY0" fmla="*/ 1007725 h 4671811"/>
              <a:gd name="connsiteX1" fmla="*/ 437035 w 505838"/>
              <a:gd name="connsiteY1" fmla="*/ 0 h 4671811"/>
              <a:gd name="connsiteX2" fmla="*/ 505838 w 505838"/>
              <a:gd name="connsiteY2" fmla="*/ 4671811 h 4671811"/>
              <a:gd name="connsiteX3" fmla="*/ 0 w 505838"/>
              <a:gd name="connsiteY3" fmla="*/ 2402023 h 4671811"/>
              <a:gd name="connsiteX4" fmla="*/ 6485 w 505838"/>
              <a:gd name="connsiteY4" fmla="*/ 1007725 h 4671811"/>
              <a:gd name="connsiteX0" fmla="*/ 6485 w 505838"/>
              <a:gd name="connsiteY0" fmla="*/ 1017250 h 4681336"/>
              <a:gd name="connsiteX1" fmla="*/ 454497 w 505838"/>
              <a:gd name="connsiteY1" fmla="*/ 0 h 4681336"/>
              <a:gd name="connsiteX2" fmla="*/ 505838 w 505838"/>
              <a:gd name="connsiteY2" fmla="*/ 4681336 h 4681336"/>
              <a:gd name="connsiteX3" fmla="*/ 0 w 505838"/>
              <a:gd name="connsiteY3" fmla="*/ 2411548 h 4681336"/>
              <a:gd name="connsiteX4" fmla="*/ 6485 w 505838"/>
              <a:gd name="connsiteY4" fmla="*/ 1017250 h 4681336"/>
              <a:gd name="connsiteX0" fmla="*/ 6485 w 459800"/>
              <a:gd name="connsiteY0" fmla="*/ 1017250 h 4657524"/>
              <a:gd name="connsiteX1" fmla="*/ 454497 w 459800"/>
              <a:gd name="connsiteY1" fmla="*/ 0 h 4657524"/>
              <a:gd name="connsiteX2" fmla="*/ 459800 w 459800"/>
              <a:gd name="connsiteY2" fmla="*/ 4657524 h 4657524"/>
              <a:gd name="connsiteX3" fmla="*/ 0 w 459800"/>
              <a:gd name="connsiteY3" fmla="*/ 2411548 h 4657524"/>
              <a:gd name="connsiteX4" fmla="*/ 6485 w 459800"/>
              <a:gd name="connsiteY4" fmla="*/ 1017250 h 4657524"/>
              <a:gd name="connsiteX0" fmla="*/ 6485 w 459800"/>
              <a:gd name="connsiteY0" fmla="*/ 879138 h 4519412"/>
              <a:gd name="connsiteX1" fmla="*/ 290984 w 459800"/>
              <a:gd name="connsiteY1" fmla="*/ 0 h 4519412"/>
              <a:gd name="connsiteX2" fmla="*/ 459800 w 459800"/>
              <a:gd name="connsiteY2" fmla="*/ 4519412 h 4519412"/>
              <a:gd name="connsiteX3" fmla="*/ 0 w 459800"/>
              <a:gd name="connsiteY3" fmla="*/ 2273436 h 4519412"/>
              <a:gd name="connsiteX4" fmla="*/ 6485 w 459800"/>
              <a:gd name="connsiteY4" fmla="*/ 879138 h 4519412"/>
              <a:gd name="connsiteX0" fmla="*/ 6485 w 464284"/>
              <a:gd name="connsiteY0" fmla="*/ 1015663 h 4655937"/>
              <a:gd name="connsiteX1" fmla="*/ 464021 w 464284"/>
              <a:gd name="connsiteY1" fmla="*/ 0 h 4655937"/>
              <a:gd name="connsiteX2" fmla="*/ 459800 w 464284"/>
              <a:gd name="connsiteY2" fmla="*/ 4655937 h 4655937"/>
              <a:gd name="connsiteX3" fmla="*/ 0 w 464284"/>
              <a:gd name="connsiteY3" fmla="*/ 2409961 h 4655937"/>
              <a:gd name="connsiteX4" fmla="*/ 6485 w 464284"/>
              <a:gd name="connsiteY4" fmla="*/ 1015663 h 4655937"/>
              <a:gd name="connsiteX0" fmla="*/ 6485 w 464233"/>
              <a:gd name="connsiteY0" fmla="*/ 1015663 h 4658054"/>
              <a:gd name="connsiteX1" fmla="*/ 464021 w 464233"/>
              <a:gd name="connsiteY1" fmla="*/ 0 h 4658054"/>
              <a:gd name="connsiteX2" fmla="*/ 457683 w 464233"/>
              <a:gd name="connsiteY2" fmla="*/ 4658054 h 4658054"/>
              <a:gd name="connsiteX3" fmla="*/ 0 w 464233"/>
              <a:gd name="connsiteY3" fmla="*/ 2409961 h 4658054"/>
              <a:gd name="connsiteX4" fmla="*/ 6485 w 464233"/>
              <a:gd name="connsiteY4" fmla="*/ 1015663 h 4658054"/>
              <a:gd name="connsiteX0" fmla="*/ 6485 w 464034"/>
              <a:gd name="connsiteY0" fmla="*/ 1015663 h 4770237"/>
              <a:gd name="connsiteX1" fmla="*/ 464021 w 464034"/>
              <a:gd name="connsiteY1" fmla="*/ 0 h 4770237"/>
              <a:gd name="connsiteX2" fmla="*/ 292583 w 464034"/>
              <a:gd name="connsiteY2" fmla="*/ 4770237 h 4770237"/>
              <a:gd name="connsiteX3" fmla="*/ 0 w 464034"/>
              <a:gd name="connsiteY3" fmla="*/ 2409961 h 4770237"/>
              <a:gd name="connsiteX4" fmla="*/ 6485 w 464034"/>
              <a:gd name="connsiteY4" fmla="*/ 1015663 h 4770237"/>
              <a:gd name="connsiteX0" fmla="*/ 6485 w 464284"/>
              <a:gd name="connsiteY0" fmla="*/ 1015663 h 4647470"/>
              <a:gd name="connsiteX1" fmla="*/ 464021 w 464284"/>
              <a:gd name="connsiteY1" fmla="*/ 0 h 4647470"/>
              <a:gd name="connsiteX2" fmla="*/ 459800 w 464284"/>
              <a:gd name="connsiteY2" fmla="*/ 4647470 h 4647470"/>
              <a:gd name="connsiteX3" fmla="*/ 0 w 464284"/>
              <a:gd name="connsiteY3" fmla="*/ 2409961 h 4647470"/>
              <a:gd name="connsiteX4" fmla="*/ 6485 w 464284"/>
              <a:gd name="connsiteY4" fmla="*/ 1015663 h 4647470"/>
              <a:gd name="connsiteX0" fmla="*/ 6485 w 468267"/>
              <a:gd name="connsiteY0" fmla="*/ 1015663 h 4664403"/>
              <a:gd name="connsiteX1" fmla="*/ 464021 w 468267"/>
              <a:gd name="connsiteY1" fmla="*/ 0 h 4664403"/>
              <a:gd name="connsiteX2" fmla="*/ 468267 w 468267"/>
              <a:gd name="connsiteY2" fmla="*/ 4664403 h 4664403"/>
              <a:gd name="connsiteX3" fmla="*/ 0 w 468267"/>
              <a:gd name="connsiteY3" fmla="*/ 2409961 h 4664403"/>
              <a:gd name="connsiteX4" fmla="*/ 6485 w 468267"/>
              <a:gd name="connsiteY4" fmla="*/ 1015663 h 4664403"/>
              <a:gd name="connsiteX0" fmla="*/ 6485 w 464097"/>
              <a:gd name="connsiteY0" fmla="*/ 1015663 h 4648528"/>
              <a:gd name="connsiteX1" fmla="*/ 464021 w 464097"/>
              <a:gd name="connsiteY1" fmla="*/ 0 h 4648528"/>
              <a:gd name="connsiteX2" fmla="*/ 438105 w 464097"/>
              <a:gd name="connsiteY2" fmla="*/ 4648528 h 4648528"/>
              <a:gd name="connsiteX3" fmla="*/ 0 w 464097"/>
              <a:gd name="connsiteY3" fmla="*/ 2409961 h 4648528"/>
              <a:gd name="connsiteX4" fmla="*/ 6485 w 464097"/>
              <a:gd name="connsiteY4" fmla="*/ 1015663 h 4648528"/>
              <a:gd name="connsiteX0" fmla="*/ 6485 w 464368"/>
              <a:gd name="connsiteY0" fmla="*/ 1015663 h 4654878"/>
              <a:gd name="connsiteX1" fmla="*/ 464021 w 464368"/>
              <a:gd name="connsiteY1" fmla="*/ 0 h 4654878"/>
              <a:gd name="connsiteX2" fmla="*/ 461918 w 464368"/>
              <a:gd name="connsiteY2" fmla="*/ 4654878 h 4654878"/>
              <a:gd name="connsiteX3" fmla="*/ 0 w 464368"/>
              <a:gd name="connsiteY3" fmla="*/ 2409961 h 4654878"/>
              <a:gd name="connsiteX4" fmla="*/ 6485 w 464368"/>
              <a:gd name="connsiteY4" fmla="*/ 1015663 h 4654878"/>
              <a:gd name="connsiteX0" fmla="*/ 6485 w 464073"/>
              <a:gd name="connsiteY0" fmla="*/ 1015663 h 4683453"/>
              <a:gd name="connsiteX1" fmla="*/ 464021 w 464073"/>
              <a:gd name="connsiteY1" fmla="*/ 0 h 4683453"/>
              <a:gd name="connsiteX2" fmla="*/ 423818 w 464073"/>
              <a:gd name="connsiteY2" fmla="*/ 4683453 h 4683453"/>
              <a:gd name="connsiteX3" fmla="*/ 0 w 464073"/>
              <a:gd name="connsiteY3" fmla="*/ 2409961 h 4683453"/>
              <a:gd name="connsiteX4" fmla="*/ 6485 w 464073"/>
              <a:gd name="connsiteY4" fmla="*/ 1015663 h 4683453"/>
              <a:gd name="connsiteX0" fmla="*/ 6485 w 468268"/>
              <a:gd name="connsiteY0" fmla="*/ 1015663 h 4650115"/>
              <a:gd name="connsiteX1" fmla="*/ 464021 w 468268"/>
              <a:gd name="connsiteY1" fmla="*/ 0 h 4650115"/>
              <a:gd name="connsiteX2" fmla="*/ 468268 w 468268"/>
              <a:gd name="connsiteY2" fmla="*/ 4650115 h 4650115"/>
              <a:gd name="connsiteX3" fmla="*/ 0 w 468268"/>
              <a:gd name="connsiteY3" fmla="*/ 2409961 h 4650115"/>
              <a:gd name="connsiteX4" fmla="*/ 6485 w 468268"/>
              <a:gd name="connsiteY4" fmla="*/ 1015663 h 4650115"/>
              <a:gd name="connsiteX0" fmla="*/ 6485 w 465093"/>
              <a:gd name="connsiteY0" fmla="*/ 1015663 h 4654878"/>
              <a:gd name="connsiteX1" fmla="*/ 464021 w 465093"/>
              <a:gd name="connsiteY1" fmla="*/ 0 h 4654878"/>
              <a:gd name="connsiteX2" fmla="*/ 465093 w 465093"/>
              <a:gd name="connsiteY2" fmla="*/ 4654878 h 4654878"/>
              <a:gd name="connsiteX3" fmla="*/ 0 w 465093"/>
              <a:gd name="connsiteY3" fmla="*/ 2409961 h 4654878"/>
              <a:gd name="connsiteX4" fmla="*/ 6485 w 465093"/>
              <a:gd name="connsiteY4" fmla="*/ 1015663 h 465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093" h="4654878">
                <a:moveTo>
                  <a:pt x="6485" y="1015663"/>
                </a:moveTo>
                <a:lnTo>
                  <a:pt x="464021" y="0"/>
                </a:lnTo>
                <a:cubicBezTo>
                  <a:pt x="465789" y="1552508"/>
                  <a:pt x="463325" y="3102370"/>
                  <a:pt x="465093" y="4654878"/>
                </a:cubicBezTo>
                <a:lnTo>
                  <a:pt x="0" y="2409961"/>
                </a:lnTo>
                <a:cubicBezTo>
                  <a:pt x="2162" y="1945195"/>
                  <a:pt x="4323" y="1480429"/>
                  <a:pt x="6485" y="1015663"/>
                </a:cubicBez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8873A8-4478-833D-3ADD-24FE3FDE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9755" y="2190437"/>
            <a:ext cx="1134793" cy="401944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0D2FB3-BE36-2D40-E50E-8463BD4A4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6418" y="2190437"/>
            <a:ext cx="1094291" cy="401944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B40B88-FF9C-71FA-0427-1B566AED8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8830" y="5137687"/>
            <a:ext cx="866516" cy="107219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773C29-5E6C-C543-AD70-9C6DB29206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7289" y="4270806"/>
            <a:ext cx="1040303" cy="1939075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28D775-6950-1431-EEFF-8A63D61746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3019" y="2190437"/>
            <a:ext cx="1202328" cy="283766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8E1EBCC-2362-8EF7-277A-D09BFEAFB15F}"/>
              </a:ext>
            </a:extLst>
          </p:cNvPr>
          <p:cNvSpPr/>
          <p:nvPr/>
        </p:nvSpPr>
        <p:spPr>
          <a:xfrm>
            <a:off x="9719735" y="5137687"/>
            <a:ext cx="909095" cy="1051726"/>
          </a:xfrm>
          <a:custGeom>
            <a:avLst/>
            <a:gdLst>
              <a:gd name="connsiteX0" fmla="*/ 0 w 862519"/>
              <a:gd name="connsiteY0" fmla="*/ 0 h 791183"/>
              <a:gd name="connsiteX1" fmla="*/ 862519 w 862519"/>
              <a:gd name="connsiteY1" fmla="*/ 0 h 791183"/>
              <a:gd name="connsiteX2" fmla="*/ 862519 w 862519"/>
              <a:gd name="connsiteY2" fmla="*/ 791183 h 791183"/>
              <a:gd name="connsiteX3" fmla="*/ 0 w 862519"/>
              <a:gd name="connsiteY3" fmla="*/ 791183 h 791183"/>
              <a:gd name="connsiteX4" fmla="*/ 0 w 862519"/>
              <a:gd name="connsiteY4" fmla="*/ 0 h 791183"/>
              <a:gd name="connsiteX0" fmla="*/ 0 w 862519"/>
              <a:gd name="connsiteY0" fmla="*/ 0 h 1225686"/>
              <a:gd name="connsiteX1" fmla="*/ 862519 w 862519"/>
              <a:gd name="connsiteY1" fmla="*/ 0 h 1225686"/>
              <a:gd name="connsiteX2" fmla="*/ 862519 w 862519"/>
              <a:gd name="connsiteY2" fmla="*/ 1225686 h 1225686"/>
              <a:gd name="connsiteX3" fmla="*/ 0 w 862519"/>
              <a:gd name="connsiteY3" fmla="*/ 791183 h 1225686"/>
              <a:gd name="connsiteX4" fmla="*/ 0 w 862519"/>
              <a:gd name="connsiteY4" fmla="*/ 0 h 1225686"/>
              <a:gd name="connsiteX0" fmla="*/ 207523 w 1070042"/>
              <a:gd name="connsiteY0" fmla="*/ 0 h 1225686"/>
              <a:gd name="connsiteX1" fmla="*/ 1070042 w 1070042"/>
              <a:gd name="connsiteY1" fmla="*/ 0 h 1225686"/>
              <a:gd name="connsiteX2" fmla="*/ 1070042 w 1070042"/>
              <a:gd name="connsiteY2" fmla="*/ 1225686 h 1225686"/>
              <a:gd name="connsiteX3" fmla="*/ 0 w 1070042"/>
              <a:gd name="connsiteY3" fmla="*/ 888460 h 1225686"/>
              <a:gd name="connsiteX4" fmla="*/ 207523 w 1070042"/>
              <a:gd name="connsiteY4" fmla="*/ 0 h 1225686"/>
              <a:gd name="connsiteX0" fmla="*/ 12970 w 1070042"/>
              <a:gd name="connsiteY0" fmla="*/ 771728 h 1225686"/>
              <a:gd name="connsiteX1" fmla="*/ 1070042 w 1070042"/>
              <a:gd name="connsiteY1" fmla="*/ 0 h 1225686"/>
              <a:gd name="connsiteX2" fmla="*/ 1070042 w 1070042"/>
              <a:gd name="connsiteY2" fmla="*/ 1225686 h 1225686"/>
              <a:gd name="connsiteX3" fmla="*/ 0 w 1070042"/>
              <a:gd name="connsiteY3" fmla="*/ 888460 h 1225686"/>
              <a:gd name="connsiteX4" fmla="*/ 12970 w 1070042"/>
              <a:gd name="connsiteY4" fmla="*/ 771728 h 1225686"/>
              <a:gd name="connsiteX0" fmla="*/ 0 w 1057072"/>
              <a:gd name="connsiteY0" fmla="*/ 771728 h 1225686"/>
              <a:gd name="connsiteX1" fmla="*/ 1057072 w 1057072"/>
              <a:gd name="connsiteY1" fmla="*/ 0 h 1225686"/>
              <a:gd name="connsiteX2" fmla="*/ 1057072 w 1057072"/>
              <a:gd name="connsiteY2" fmla="*/ 1225686 h 1225686"/>
              <a:gd name="connsiteX3" fmla="*/ 18060 w 1057072"/>
              <a:gd name="connsiteY3" fmla="*/ 888460 h 1225686"/>
              <a:gd name="connsiteX4" fmla="*/ 0 w 1057072"/>
              <a:gd name="connsiteY4" fmla="*/ 771728 h 1225686"/>
              <a:gd name="connsiteX0" fmla="*/ 903 w 1039012"/>
              <a:gd name="connsiteY0" fmla="*/ 768268 h 1225686"/>
              <a:gd name="connsiteX1" fmla="*/ 1039012 w 1039012"/>
              <a:gd name="connsiteY1" fmla="*/ 0 h 1225686"/>
              <a:gd name="connsiteX2" fmla="*/ 1039012 w 1039012"/>
              <a:gd name="connsiteY2" fmla="*/ 1225686 h 1225686"/>
              <a:gd name="connsiteX3" fmla="*/ 0 w 1039012"/>
              <a:gd name="connsiteY3" fmla="*/ 888460 h 1225686"/>
              <a:gd name="connsiteX4" fmla="*/ 903 w 1039012"/>
              <a:gd name="connsiteY4" fmla="*/ 768268 h 122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012" h="1225686">
                <a:moveTo>
                  <a:pt x="903" y="768268"/>
                </a:moveTo>
                <a:lnTo>
                  <a:pt x="1039012" y="0"/>
                </a:lnTo>
                <a:lnTo>
                  <a:pt x="1039012" y="1225686"/>
                </a:lnTo>
                <a:lnTo>
                  <a:pt x="0" y="888460"/>
                </a:lnTo>
                <a:lnTo>
                  <a:pt x="903" y="768268"/>
                </a:ln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3A38625-84BB-94EB-D675-3824694D8A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9979" y="2190437"/>
            <a:ext cx="1047613" cy="1982225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F855F8-0622-3A46-8FB5-284CBF8129CC}"/>
              </a:ext>
            </a:extLst>
          </p:cNvPr>
          <p:cNvSpPr/>
          <p:nvPr/>
        </p:nvSpPr>
        <p:spPr>
          <a:xfrm>
            <a:off x="3834508" y="3030802"/>
            <a:ext cx="1077323" cy="1263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799EDD-8FD8-9A6B-0117-92152BF94CBF}"/>
              </a:ext>
            </a:extLst>
          </p:cNvPr>
          <p:cNvSpPr/>
          <p:nvPr/>
        </p:nvSpPr>
        <p:spPr>
          <a:xfrm>
            <a:off x="9221581" y="5798472"/>
            <a:ext cx="495082" cy="104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1405F6A-7D4F-C945-7BAC-96AE03B62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09"/>
          <a:stretch>
            <a:fillRect/>
          </a:stretch>
        </p:blipFill>
        <p:spPr>
          <a:xfrm>
            <a:off x="7801980" y="2190437"/>
            <a:ext cx="1132128" cy="401944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410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F785D-30BC-AD9A-70AB-CDE55B69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7C2CAF4-92D3-F67D-3B30-72328D8110CC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4E1367-5109-8EE1-4FA7-913EA17D0DA2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A59037-86B5-CC70-D32A-2641E19B2EF6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7C6909-657C-1CF8-8C30-A84A366C1482}"/>
              </a:ext>
            </a:extLst>
          </p:cNvPr>
          <p:cNvSpPr txBox="1"/>
          <p:nvPr/>
        </p:nvSpPr>
        <p:spPr>
          <a:xfrm>
            <a:off x="1103955" y="2005820"/>
            <a:ext cx="3011719" cy="331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데이터 수집 </a:t>
            </a:r>
            <a:r>
              <a:rPr lang="ko-KR" altLang="en-US" sz="1100" b="1" dirty="0" err="1"/>
              <a:t>밎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전처리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수집된 기본통계 자료 </a:t>
            </a:r>
            <a:r>
              <a:rPr lang="en-US" altLang="ko-KR" sz="1000" dirty="0"/>
              <a:t>csv</a:t>
            </a:r>
            <a:r>
              <a:rPr lang="ko-KR" altLang="en-US" sz="1000" dirty="0"/>
              <a:t>로 전환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CWUR </a:t>
            </a:r>
            <a:r>
              <a:rPr lang="ko-KR" altLang="en-US" sz="1000" dirty="0"/>
              <a:t>사이트 자동 </a:t>
            </a:r>
            <a:r>
              <a:rPr lang="ko-KR" altLang="en-US" sz="1000" dirty="0" err="1"/>
              <a:t>크롤링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Oracle DB </a:t>
            </a:r>
            <a:r>
              <a:rPr lang="ko-KR" altLang="en-US" sz="1000" dirty="0"/>
              <a:t>규격에 맞게 컬럼 명 변환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DB </a:t>
            </a:r>
            <a:r>
              <a:rPr lang="ko-KR" altLang="en-US" sz="1100" b="1" dirty="0"/>
              <a:t>저장 및 학습데이터셋 생성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Oracle DB</a:t>
            </a:r>
            <a:r>
              <a:rPr lang="ko-KR" altLang="en-US" sz="1000" dirty="0"/>
              <a:t>에 기본 데이터셋 테이블 생성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학습에 사용될 피처 선정 및 </a:t>
            </a:r>
            <a:r>
              <a:rPr lang="ko-KR" altLang="en-US" sz="1000" dirty="0" err="1"/>
              <a:t>슬라이싱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타겟 값인 대학 점수 </a:t>
            </a:r>
            <a:r>
              <a:rPr lang="en-US" altLang="ko-KR" sz="1000" dirty="0"/>
              <a:t>+ </a:t>
            </a:r>
            <a:r>
              <a:rPr lang="ko-KR" altLang="en-US" sz="1000" dirty="0"/>
              <a:t>피처 데이터 매칭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타겟이 존재하는 데이터 추출 및 학습용       데이터 테이블 생성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데이터 호출 </a:t>
            </a:r>
            <a:r>
              <a:rPr lang="en-US" altLang="ko-KR" sz="1100" b="1" dirty="0"/>
              <a:t>API </a:t>
            </a:r>
            <a:r>
              <a:rPr lang="ko-KR" altLang="en-US" sz="1100" b="1" dirty="0"/>
              <a:t>서버 </a:t>
            </a:r>
            <a:r>
              <a:rPr lang="ko-KR" altLang="en-US" sz="1100" b="1" dirty="0" err="1"/>
              <a:t>진입점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웹서버에서 호출 받은 데이터 전달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9" name="Rectangle 304">
            <a:extLst>
              <a:ext uri="{FF2B5EF4-FFF2-40B4-BE49-F238E27FC236}">
                <a16:creationId xmlns:a16="http://schemas.microsoft.com/office/drawing/2014/main" id="{82A1B273-6A64-EA84-2A67-BDBD6A96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2.</a:t>
            </a:r>
          </a:p>
        </p:txBody>
      </p:sp>
      <p:sp>
        <p:nvSpPr>
          <p:cNvPr id="30" name="Rectangle 304">
            <a:extLst>
              <a:ext uri="{FF2B5EF4-FFF2-40B4-BE49-F238E27FC236}">
                <a16:creationId xmlns:a16="http://schemas.microsoft.com/office/drawing/2014/main" id="{55E4BAE4-F464-CF4D-3D1E-B66B5E76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3" y="1247336"/>
            <a:ext cx="4012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소스 코드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data_service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90F5CCD-5AF0-9DC9-25CD-2EA277D245C4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F8C1C3-8ED8-8BD6-D6ED-913779D68D80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64A4D55-0C4C-9B66-29DE-78D350C41228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65D85CCF-A76B-5555-F6A1-65C2A75C22B2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D1E0D9B0-B40B-6F66-76F7-2408CDB68174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63819E39-E690-821A-1AAD-22EBE914DF22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EA46A5-3B08-E475-EF38-7F2DF49F7170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4157780-0BE7-9FB6-A344-38125815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3216" y="1894903"/>
            <a:ext cx="1333554" cy="429419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402C9F-47E6-AE51-2EA5-1C4BAEA13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4529" y="1894903"/>
            <a:ext cx="1845227" cy="429419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7F770C-E0C1-F2A5-70B7-6A709B6AC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9264" y="1894903"/>
            <a:ext cx="1915243" cy="105035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894D81-36E6-5450-0AFD-55D64364C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9264" y="3053849"/>
            <a:ext cx="1915243" cy="3137926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7DD3C1-FC6E-9EC7-B0A4-C9B4A7AFD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4015" y="1894903"/>
            <a:ext cx="1562449" cy="429419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661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70CDB-9722-E4FE-88F3-29D8D40B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2E0F47-8F5F-DB9A-F3B9-B9067BE0DE09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BFBD31-6750-FC8F-4700-3E64781DF45D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3381F8-DCE6-F8F6-269A-85E779509734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sp>
        <p:nvSpPr>
          <p:cNvPr id="29" name="Rectangle 304">
            <a:extLst>
              <a:ext uri="{FF2B5EF4-FFF2-40B4-BE49-F238E27FC236}">
                <a16:creationId xmlns:a16="http://schemas.microsoft.com/office/drawing/2014/main" id="{5AA0D126-296A-BE65-2001-45061EA03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3.</a:t>
            </a:r>
          </a:p>
        </p:txBody>
      </p:sp>
      <p:sp>
        <p:nvSpPr>
          <p:cNvPr id="30" name="Rectangle 304">
            <a:extLst>
              <a:ext uri="{FF2B5EF4-FFF2-40B4-BE49-F238E27FC236}">
                <a16:creationId xmlns:a16="http://schemas.microsoft.com/office/drawing/2014/main" id="{0269B42E-6BE9-257E-AD25-A5A0EFF4C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4" y="1247336"/>
            <a:ext cx="399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소스 코드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ml_service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2AB36E-0983-CE74-CC6B-6A4ADA55E2B6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05A3556-4C24-2DE7-E412-54B6AB2EEC84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9D53898-4160-962A-359B-F6788E11DC7F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831D9660-A72B-508D-4790-75D169DC29AC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E8B5AEE3-5C01-F0FF-0272-11DC071F9765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500DA93-A2CA-A6C7-0D45-63ADFE2AC5FF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5E29D5A-90F3-872F-B7D2-224AC057CC03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6A0A202-EA6B-7C2D-918D-C53E91C36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4163" y="2087556"/>
            <a:ext cx="1730629" cy="394412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DC0818-7FE8-8FCC-617A-65D4C2400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2893" y="2945791"/>
            <a:ext cx="1333554" cy="3085889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A3644E-405D-081A-792A-AE07DB155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2893" y="2087556"/>
            <a:ext cx="1333554" cy="67255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C96F9B-7429-7A47-4014-96C218F283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4547" y="2087556"/>
            <a:ext cx="1768899" cy="394412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1740EB-A361-0FD2-8460-CAC641D97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1546" y="2087556"/>
            <a:ext cx="1929617" cy="394412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C79E35-3089-38AD-97EE-2495B9E61AA6}"/>
              </a:ext>
            </a:extLst>
          </p:cNvPr>
          <p:cNvSpPr txBox="1"/>
          <p:nvPr/>
        </p:nvSpPr>
        <p:spPr>
          <a:xfrm>
            <a:off x="1005396" y="2190437"/>
            <a:ext cx="3011719" cy="250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대학 점수 예측 파이프라인 실행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Num01_Config</a:t>
            </a:r>
            <a:r>
              <a:rPr lang="ko-KR" altLang="en-US" sz="1000" dirty="0"/>
              <a:t>에서 모델</a:t>
            </a:r>
            <a:r>
              <a:rPr lang="en-US" altLang="ko-KR" sz="1000" dirty="0"/>
              <a:t>, </a:t>
            </a:r>
            <a:r>
              <a:rPr lang="ko-KR" altLang="en-US" sz="1000" dirty="0"/>
              <a:t>학습 설정 값 로딩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학습용 데이터 셋 </a:t>
            </a:r>
            <a:r>
              <a:rPr lang="en-US" altLang="ko-KR" sz="1000" dirty="0"/>
              <a:t>Oracle DB</a:t>
            </a:r>
            <a:r>
              <a:rPr lang="ko-KR" altLang="en-US" sz="1000" dirty="0"/>
              <a:t>에서 추출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 값에 따른 </a:t>
            </a:r>
            <a:r>
              <a:rPr lang="ko-KR" altLang="en-US" sz="1000" dirty="0" err="1"/>
              <a:t>결측치</a:t>
            </a:r>
            <a:r>
              <a:rPr lang="en-US" altLang="ko-KR" sz="1000" dirty="0"/>
              <a:t>, </a:t>
            </a:r>
            <a:r>
              <a:rPr lang="ko-KR" altLang="en-US" sz="1000" dirty="0"/>
              <a:t>이상치 처리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 값에 따른 스케일링</a:t>
            </a:r>
            <a:r>
              <a:rPr lang="en-US" altLang="ko-KR" sz="1000" dirty="0"/>
              <a:t>, </a:t>
            </a:r>
            <a:r>
              <a:rPr lang="ko-KR" altLang="en-US" sz="1000" dirty="0"/>
              <a:t>클러스터링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모델 학습 및 점수 로그 생성</a:t>
            </a:r>
            <a:r>
              <a:rPr lang="en-US" altLang="ko-KR" sz="1000" dirty="0"/>
              <a:t>, </a:t>
            </a:r>
            <a:r>
              <a:rPr lang="ko-KR" altLang="en-US" sz="1000" dirty="0"/>
              <a:t>피클파일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미래 점수 예측 파이프라인 실행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Num02_Config</a:t>
            </a:r>
            <a:r>
              <a:rPr lang="ko-KR" altLang="en-US" sz="1000" dirty="0"/>
              <a:t>에서 시계열 윈도우 값 로딩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 값에 따른 미래 점수 예측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로그</a:t>
            </a:r>
            <a:r>
              <a:rPr lang="en-US" altLang="ko-KR" sz="1000" dirty="0"/>
              <a:t> </a:t>
            </a:r>
            <a:r>
              <a:rPr lang="ko-KR" altLang="en-US" sz="1000" dirty="0"/>
              <a:t>및 피클파일 저장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68116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04">
            <a:extLst>
              <a:ext uri="{FF2B5EF4-FFF2-40B4-BE49-F238E27FC236}">
                <a16:creationId xmlns:a16="http://schemas.microsoft.com/office/drawing/2014/main" id="{4B26C4E2-624D-45E2-87BD-3905E1898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500" y="5228031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1.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3C0837-7343-4C81-BC3B-647FB4DEC1E5}"/>
              </a:ext>
            </a:extLst>
          </p:cNvPr>
          <p:cNvSpPr txBox="1"/>
          <p:nvPr/>
        </p:nvSpPr>
        <p:spPr>
          <a:xfrm>
            <a:off x="3060339" y="5698977"/>
            <a:ext cx="2999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국내 각 대학도서관의 장서 수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자료구입 관련 예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&amp;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결산 비율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등 시설규모 데이터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56" name="Rectangle 304">
            <a:extLst>
              <a:ext uri="{FF2B5EF4-FFF2-40B4-BE49-F238E27FC236}">
                <a16:creationId xmlns:a16="http://schemas.microsoft.com/office/drawing/2014/main" id="{4E6C9135-1A48-476C-9C2B-61DABACC9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338" y="5294031"/>
            <a:ext cx="25651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도서관 데이터</a:t>
            </a:r>
          </a:p>
        </p:txBody>
      </p:sp>
      <p:sp>
        <p:nvSpPr>
          <p:cNvPr id="58" name="Rectangle 304">
            <a:extLst>
              <a:ext uri="{FF2B5EF4-FFF2-40B4-BE49-F238E27FC236}">
                <a16:creationId xmlns:a16="http://schemas.microsoft.com/office/drawing/2014/main" id="{A4430F13-0F86-498D-B4D5-F7A907376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208" y="5228031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2.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9C3FD0-E550-4847-BC90-E8D0144FD43A}"/>
              </a:ext>
            </a:extLst>
          </p:cNvPr>
          <p:cNvSpPr txBox="1"/>
          <p:nvPr/>
        </p:nvSpPr>
        <p:spPr>
          <a:xfrm>
            <a:off x="6909047" y="5698977"/>
            <a:ext cx="2753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재학생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1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인당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–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방문 수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대출 건수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,</a:t>
            </a:r>
          </a:p>
          <a:p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자료구입비 등 재학생 기반 데이터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60" name="Rectangle 304">
            <a:extLst>
              <a:ext uri="{FF2B5EF4-FFF2-40B4-BE49-F238E27FC236}">
                <a16:creationId xmlns:a16="http://schemas.microsoft.com/office/drawing/2014/main" id="{93966ACA-7E8C-4365-A501-82245B7C8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9047" y="5294031"/>
            <a:ext cx="1790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이용자 데이터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605E6D-E78C-48CC-A573-49DC9136516A}"/>
              </a:ext>
            </a:extLst>
          </p:cNvPr>
          <p:cNvCxnSpPr/>
          <p:nvPr/>
        </p:nvCxnSpPr>
        <p:spPr>
          <a:xfrm>
            <a:off x="3155950" y="5669925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5FA3C90-DCA8-44E6-BDD7-4AA57EEB72D8}"/>
              </a:ext>
            </a:extLst>
          </p:cNvPr>
          <p:cNvCxnSpPr/>
          <p:nvPr/>
        </p:nvCxnSpPr>
        <p:spPr>
          <a:xfrm>
            <a:off x="7010400" y="5669925"/>
            <a:ext cx="1397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F37C22-AEF8-8A86-DBF4-581813FB574A}"/>
              </a:ext>
            </a:extLst>
          </p:cNvPr>
          <p:cNvGrpSpPr/>
          <p:nvPr/>
        </p:nvGrpSpPr>
        <p:grpSpPr>
          <a:xfrm>
            <a:off x="1090694" y="1788004"/>
            <a:ext cx="10010612" cy="3378796"/>
            <a:chOff x="1090694" y="1653094"/>
            <a:chExt cx="10010612" cy="3378796"/>
          </a:xfrm>
          <a:effectLst/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0248C2F8-4B61-4ECA-9DD2-BD46048BEA7D}"/>
                </a:ext>
              </a:extLst>
            </p:cNvPr>
            <p:cNvSpPr/>
            <p:nvPr/>
          </p:nvSpPr>
          <p:spPr bwMode="auto">
            <a:xfrm rot="16200000" flipH="1">
              <a:off x="1252149" y="2973387"/>
              <a:ext cx="3293594" cy="738211"/>
            </a:xfrm>
            <a:custGeom>
              <a:avLst/>
              <a:gdLst>
                <a:gd name="connsiteX0" fmla="*/ 0 w 3293594"/>
                <a:gd name="connsiteY0" fmla="*/ 0 h 738211"/>
                <a:gd name="connsiteX1" fmla="*/ 406512 w 3293594"/>
                <a:gd name="connsiteY1" fmla="*/ 250257 h 738211"/>
                <a:gd name="connsiteX2" fmla="*/ 737121 w 3293594"/>
                <a:gd name="connsiteY2" fmla="*/ 690703 h 738211"/>
                <a:gd name="connsiteX3" fmla="*/ 753521 w 3293594"/>
                <a:gd name="connsiteY3" fmla="*/ 738211 h 738211"/>
                <a:gd name="connsiteX4" fmla="*/ 772542 w 3293594"/>
                <a:gd name="connsiteY4" fmla="*/ 720923 h 738211"/>
                <a:gd name="connsiteX5" fmla="*/ 1648198 w 3293594"/>
                <a:gd name="connsiteY5" fmla="*/ 406571 h 738211"/>
                <a:gd name="connsiteX6" fmla="*/ 2523855 w 3293594"/>
                <a:gd name="connsiteY6" fmla="*/ 720923 h 738211"/>
                <a:gd name="connsiteX7" fmla="*/ 2540744 w 3293594"/>
                <a:gd name="connsiteY7" fmla="*/ 736273 h 738211"/>
                <a:gd name="connsiteX8" fmla="*/ 2556474 w 3293594"/>
                <a:gd name="connsiteY8" fmla="*/ 690703 h 738211"/>
                <a:gd name="connsiteX9" fmla="*/ 2887083 w 3293594"/>
                <a:gd name="connsiteY9" fmla="*/ 250257 h 738211"/>
                <a:gd name="connsiteX10" fmla="*/ 3293594 w 3293594"/>
                <a:gd name="connsiteY10" fmla="*/ 0 h 73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3594" h="738211">
                  <a:moveTo>
                    <a:pt x="0" y="0"/>
                  </a:moveTo>
                  <a:cubicBezTo>
                    <a:pt x="150036" y="59580"/>
                    <a:pt x="286263" y="144950"/>
                    <a:pt x="406512" y="250257"/>
                  </a:cubicBezTo>
                  <a:cubicBezTo>
                    <a:pt x="556057" y="381218"/>
                    <a:pt x="667144" y="530968"/>
                    <a:pt x="737121" y="690703"/>
                  </a:cubicBezTo>
                  <a:lnTo>
                    <a:pt x="753521" y="738211"/>
                  </a:lnTo>
                  <a:lnTo>
                    <a:pt x="772542" y="720923"/>
                  </a:lnTo>
                  <a:cubicBezTo>
                    <a:pt x="1010502" y="524541"/>
                    <a:pt x="1315573" y="406571"/>
                    <a:pt x="1648198" y="406571"/>
                  </a:cubicBezTo>
                  <a:cubicBezTo>
                    <a:pt x="1980823" y="406571"/>
                    <a:pt x="2285894" y="524541"/>
                    <a:pt x="2523855" y="720923"/>
                  </a:cubicBezTo>
                  <a:lnTo>
                    <a:pt x="2540744" y="736273"/>
                  </a:lnTo>
                  <a:lnTo>
                    <a:pt x="2556474" y="690703"/>
                  </a:lnTo>
                  <a:cubicBezTo>
                    <a:pt x="2626452" y="530968"/>
                    <a:pt x="2737539" y="381218"/>
                    <a:pt x="2887083" y="250257"/>
                  </a:cubicBezTo>
                  <a:cubicBezTo>
                    <a:pt x="3007332" y="144950"/>
                    <a:pt x="3143558" y="59580"/>
                    <a:pt x="3293594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98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72000" tIns="36000" rIns="72000" bIns="36000" rtlCol="0" anchor="ctr">
              <a:noAutofit/>
            </a:bodyPr>
            <a:lstStyle/>
            <a:p>
              <a:pPr marL="84138" indent="-84138" algn="l" defTabSz="936625">
                <a:buClr>
                  <a:srgbClr val="2E4D75"/>
                </a:buClr>
                <a:buFont typeface="Wingdings" pitchFamily="2" charset="2"/>
                <a:buChar char="§"/>
              </a:pPr>
              <a:endParaRPr lang="ko-KR" altLang="en-US" sz="10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0BB87CB-4BBC-422B-B745-0FE29053B362}"/>
                </a:ext>
              </a:extLst>
            </p:cNvPr>
            <p:cNvSpPr/>
            <p:nvPr/>
          </p:nvSpPr>
          <p:spPr bwMode="auto">
            <a:xfrm rot="5400000">
              <a:off x="7646225" y="2973354"/>
              <a:ext cx="3293594" cy="738276"/>
            </a:xfrm>
            <a:custGeom>
              <a:avLst/>
              <a:gdLst>
                <a:gd name="connsiteX0" fmla="*/ 0 w 3293594"/>
                <a:gd name="connsiteY0" fmla="*/ 0 h 738276"/>
                <a:gd name="connsiteX1" fmla="*/ 3293594 w 3293594"/>
                <a:gd name="connsiteY1" fmla="*/ 0 h 738276"/>
                <a:gd name="connsiteX2" fmla="*/ 2887083 w 3293594"/>
                <a:gd name="connsiteY2" fmla="*/ 250259 h 738276"/>
                <a:gd name="connsiteX3" fmla="*/ 2556474 w 3293594"/>
                <a:gd name="connsiteY3" fmla="*/ 690705 h 738276"/>
                <a:gd name="connsiteX4" fmla="*/ 2540722 w 3293594"/>
                <a:gd name="connsiteY4" fmla="*/ 736338 h 738276"/>
                <a:gd name="connsiteX5" fmla="*/ 2523854 w 3293594"/>
                <a:gd name="connsiteY5" fmla="*/ 721008 h 738276"/>
                <a:gd name="connsiteX6" fmla="*/ 1648197 w 3293594"/>
                <a:gd name="connsiteY6" fmla="*/ 406656 h 738276"/>
                <a:gd name="connsiteX7" fmla="*/ 772541 w 3293594"/>
                <a:gd name="connsiteY7" fmla="*/ 721008 h 738276"/>
                <a:gd name="connsiteX8" fmla="*/ 753542 w 3293594"/>
                <a:gd name="connsiteY8" fmla="*/ 738276 h 738276"/>
                <a:gd name="connsiteX9" fmla="*/ 737121 w 3293594"/>
                <a:gd name="connsiteY9" fmla="*/ 690705 h 738276"/>
                <a:gd name="connsiteX10" fmla="*/ 406512 w 3293594"/>
                <a:gd name="connsiteY10" fmla="*/ 250259 h 738276"/>
                <a:gd name="connsiteX11" fmla="*/ 0 w 3293594"/>
                <a:gd name="connsiteY11" fmla="*/ 0 h 73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3594" h="738276">
                  <a:moveTo>
                    <a:pt x="0" y="0"/>
                  </a:moveTo>
                  <a:lnTo>
                    <a:pt x="3293594" y="0"/>
                  </a:lnTo>
                  <a:cubicBezTo>
                    <a:pt x="3143558" y="59581"/>
                    <a:pt x="3007332" y="144951"/>
                    <a:pt x="2887083" y="250259"/>
                  </a:cubicBezTo>
                  <a:cubicBezTo>
                    <a:pt x="2737539" y="381219"/>
                    <a:pt x="2626452" y="530969"/>
                    <a:pt x="2556474" y="690705"/>
                  </a:cubicBezTo>
                  <a:lnTo>
                    <a:pt x="2540722" y="736338"/>
                  </a:lnTo>
                  <a:lnTo>
                    <a:pt x="2523854" y="721008"/>
                  </a:lnTo>
                  <a:cubicBezTo>
                    <a:pt x="2285893" y="524626"/>
                    <a:pt x="1980822" y="406656"/>
                    <a:pt x="1648197" y="406656"/>
                  </a:cubicBezTo>
                  <a:cubicBezTo>
                    <a:pt x="1315573" y="406656"/>
                    <a:pt x="1010502" y="524626"/>
                    <a:pt x="772541" y="721008"/>
                  </a:cubicBezTo>
                  <a:lnTo>
                    <a:pt x="753542" y="738276"/>
                  </a:lnTo>
                  <a:lnTo>
                    <a:pt x="737121" y="690705"/>
                  </a:lnTo>
                  <a:cubicBezTo>
                    <a:pt x="667144" y="530969"/>
                    <a:pt x="556057" y="381219"/>
                    <a:pt x="406512" y="250259"/>
                  </a:cubicBezTo>
                  <a:cubicBezTo>
                    <a:pt x="286263" y="144951"/>
                    <a:pt x="150036" y="5958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98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72000" tIns="36000" rIns="72000" bIns="36000" rtlCol="0" anchor="ctr">
              <a:noAutofit/>
            </a:bodyPr>
            <a:lstStyle/>
            <a:p>
              <a:pPr marL="84138" indent="-84138" defTabSz="936625">
                <a:buClr>
                  <a:srgbClr val="2E4D75"/>
                </a:buClr>
                <a:buFont typeface="Wingdings" pitchFamily="2" charset="2"/>
                <a:buChar char="§"/>
              </a:pPr>
              <a:endParaRPr lang="ko-KR" altLang="en-US" sz="10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689764A-D145-48AC-A8D3-94B3A844D757}"/>
                </a:ext>
              </a:extLst>
            </p:cNvPr>
            <p:cNvSpPr/>
            <p:nvPr/>
          </p:nvSpPr>
          <p:spPr>
            <a:xfrm>
              <a:off x="1090694" y="2831902"/>
              <a:ext cx="1021179" cy="10211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예산</a:t>
              </a:r>
              <a:r>
                <a:rPr kumimoji="1"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&amp;</a:t>
              </a:r>
              <a:r>
                <a:rPr kumimoji="1"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결산</a:t>
              </a: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D4E12C2-E70E-49C5-9D1C-940454A1A9C2}"/>
                </a:ext>
              </a:extLst>
            </p:cNvPr>
            <p:cNvSpPr/>
            <p:nvPr/>
          </p:nvSpPr>
          <p:spPr>
            <a:xfrm>
              <a:off x="1667697" y="1653094"/>
              <a:ext cx="1021179" cy="10211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자료 수</a:t>
              </a: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E892239B-46A2-4026-9396-390AA9B3F5BE}"/>
                </a:ext>
              </a:extLst>
            </p:cNvPr>
            <p:cNvSpPr/>
            <p:nvPr/>
          </p:nvSpPr>
          <p:spPr>
            <a:xfrm>
              <a:off x="1667697" y="4010711"/>
              <a:ext cx="1021179" cy="10211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ko-KR" altLang="en-US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시설 규모 및</a:t>
              </a:r>
              <a:br>
                <a:rPr kumimoji="1" lang="en-US" altLang="ko-KR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</a:br>
              <a:r>
                <a:rPr kumimoji="1" lang="ko-KR" altLang="en-US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인적 자원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2355897-7959-4D91-9616-22E6627AA1CF}"/>
                </a:ext>
              </a:extLst>
            </p:cNvPr>
            <p:cNvSpPr/>
            <p:nvPr/>
          </p:nvSpPr>
          <p:spPr>
            <a:xfrm flipH="1">
              <a:off x="10080127" y="2831902"/>
              <a:ext cx="1021179" cy="10211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대출 건수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5D2D62A-CA32-4CE9-B747-AFB59A0411F6}"/>
                </a:ext>
              </a:extLst>
            </p:cNvPr>
            <p:cNvSpPr/>
            <p:nvPr/>
          </p:nvSpPr>
          <p:spPr>
            <a:xfrm flipH="1">
              <a:off x="9503125" y="1653094"/>
              <a:ext cx="1021179" cy="10211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방문 수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DFA5B7C-69CB-421B-A8C7-D641BF29D16D}"/>
                </a:ext>
              </a:extLst>
            </p:cNvPr>
            <p:cNvSpPr/>
            <p:nvPr/>
          </p:nvSpPr>
          <p:spPr>
            <a:xfrm flipH="1">
              <a:off x="9503125" y="4010711"/>
              <a:ext cx="1021179" cy="10211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자료구입</a:t>
              </a:r>
              <a:endParaRPr kumimoji="1"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3 Light" pitchFamily="2" charset="-127"/>
                <a:ea typeface="프리젠테이션 3 Light" pitchFamily="2" charset="-127"/>
              </a:endParaRPr>
            </a:p>
            <a:p>
              <a:pPr algn="ctr"/>
              <a:r>
                <a:rPr kumimoji="1"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3 Light" pitchFamily="2" charset="-127"/>
                  <a:ea typeface="프리젠테이션 3 Light" pitchFamily="2" charset="-127"/>
                </a:rPr>
                <a:t>신청</a:t>
              </a:r>
            </a:p>
          </p:txBody>
        </p:sp>
        <p:grpSp>
          <p:nvGrpSpPr>
            <p:cNvPr id="39" name="그룹 8">
              <a:extLst>
                <a:ext uri="{FF2B5EF4-FFF2-40B4-BE49-F238E27FC236}">
                  <a16:creationId xmlns:a16="http://schemas.microsoft.com/office/drawing/2014/main" id="{4BB7EA64-12FA-453D-8040-8869CC2578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4039" y="2044178"/>
              <a:ext cx="6123925" cy="2596629"/>
              <a:chOff x="2599698" y="2789288"/>
              <a:chExt cx="3826763" cy="1622426"/>
            </a:xfrm>
          </p:grpSpPr>
          <p:sp>
            <p:nvSpPr>
              <p:cNvPr id="50" name="Rectangle 304">
                <a:extLst>
                  <a:ext uri="{FF2B5EF4-FFF2-40B4-BE49-F238E27FC236}">
                    <a16:creationId xmlns:a16="http://schemas.microsoft.com/office/drawing/2014/main" id="{AF04A07E-0CD9-4E13-8D76-200246735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5884" y="3597918"/>
                <a:ext cx="937328" cy="4038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/>
                <a:r>
                  <a:rPr lang="ko-KR" altLang="en-US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도서관</a:t>
                </a:r>
                <a:endPara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  <a:p>
                <a:pPr algn="ctr"/>
                <a:r>
                  <a:rPr lang="ko-KR" altLang="en-US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데이터</a:t>
                </a:r>
              </a:p>
            </p:txBody>
          </p:sp>
          <p:sp>
            <p:nvSpPr>
              <p:cNvPr id="41" name="막힌 원호 40">
                <a:extLst>
                  <a:ext uri="{FF2B5EF4-FFF2-40B4-BE49-F238E27FC236}">
                    <a16:creationId xmlns:a16="http://schemas.microsoft.com/office/drawing/2014/main" id="{DCF15602-CC33-4506-A851-C3BB08AC4DB4}"/>
                  </a:ext>
                </a:extLst>
              </p:cNvPr>
              <p:cNvSpPr/>
              <p:nvPr/>
            </p:nvSpPr>
            <p:spPr bwMode="auto">
              <a:xfrm rot="5400000">
                <a:off x="4822982" y="2799046"/>
                <a:ext cx="1604049" cy="1602908"/>
              </a:xfrm>
              <a:prstGeom prst="blockArc">
                <a:avLst>
                  <a:gd name="adj1" fmla="val 7686332"/>
                  <a:gd name="adj2" fmla="val 3229372"/>
                  <a:gd name="adj3" fmla="val 11459"/>
                </a:avLst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 b="1" dirty="0"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42" name="막힌 원호 41">
                <a:extLst>
                  <a:ext uri="{FF2B5EF4-FFF2-40B4-BE49-F238E27FC236}">
                    <a16:creationId xmlns:a16="http://schemas.microsoft.com/office/drawing/2014/main" id="{3DAB16CD-64DD-45D0-8FFD-A1C45AB35761}"/>
                  </a:ext>
                </a:extLst>
              </p:cNvPr>
              <p:cNvSpPr/>
              <p:nvPr/>
            </p:nvSpPr>
            <p:spPr bwMode="auto">
              <a:xfrm rot="16200000">
                <a:off x="2599127" y="2799046"/>
                <a:ext cx="1604049" cy="1602908"/>
              </a:xfrm>
              <a:prstGeom prst="blockArc">
                <a:avLst>
                  <a:gd name="adj1" fmla="val 7686332"/>
                  <a:gd name="adj2" fmla="val 3229372"/>
                  <a:gd name="adj3" fmla="val 11459"/>
                </a:avLst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/>
                  </a:gs>
                </a:gsLst>
                <a:lin ang="108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 b="1" dirty="0"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43" name="도넛 5">
                <a:extLst>
                  <a:ext uri="{FF2B5EF4-FFF2-40B4-BE49-F238E27FC236}">
                    <a16:creationId xmlns:a16="http://schemas.microsoft.com/office/drawing/2014/main" id="{EF03E950-8958-422C-AAC2-FDC4E973FDD5}"/>
                  </a:ext>
                </a:extLst>
              </p:cNvPr>
              <p:cNvSpPr/>
              <p:nvPr/>
            </p:nvSpPr>
            <p:spPr bwMode="auto">
              <a:xfrm>
                <a:off x="3714250" y="2789288"/>
                <a:ext cx="1622601" cy="1622426"/>
              </a:xfrm>
              <a:prstGeom prst="donut">
                <a:avLst>
                  <a:gd name="adj" fmla="val 12212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latinLnBrk="1" hangingPunct="1">
                  <a:defRPr/>
                </a:pPr>
                <a:endParaRPr lang="ko-KR" altLang="en-US" b="1" dirty="0"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44" name="이등변 삼각형 23">
                <a:extLst>
                  <a:ext uri="{FF2B5EF4-FFF2-40B4-BE49-F238E27FC236}">
                    <a16:creationId xmlns:a16="http://schemas.microsoft.com/office/drawing/2014/main" id="{DEF2BA44-1BAB-4F27-8620-790A55352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768575">
                <a:off x="3703064" y="2956207"/>
                <a:ext cx="377777" cy="270768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b="1" dirty="0"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45" name="이등변 삼각형 23">
                <a:extLst>
                  <a:ext uri="{FF2B5EF4-FFF2-40B4-BE49-F238E27FC236}">
                    <a16:creationId xmlns:a16="http://schemas.microsoft.com/office/drawing/2014/main" id="{2FD5E45B-CD24-4780-99A0-135468181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568575">
                <a:off x="4959605" y="3988315"/>
                <a:ext cx="377777" cy="270768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endParaRPr lang="ko-KR" altLang="en-US" b="1" dirty="0"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grpSp>
            <p:nvGrpSpPr>
              <p:cNvPr id="46" name="그룹 79">
                <a:extLst>
                  <a:ext uri="{FF2B5EF4-FFF2-40B4-BE49-F238E27FC236}">
                    <a16:creationId xmlns:a16="http://schemas.microsoft.com/office/drawing/2014/main" id="{3BF3F87A-8587-41B3-ADEB-272163BEAB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29203" y="3244993"/>
                <a:ext cx="937328" cy="755464"/>
                <a:chOff x="1256034" y="2444392"/>
                <a:chExt cx="1262395" cy="1017612"/>
              </a:xfrm>
            </p:grpSpPr>
            <p:sp>
              <p:nvSpPr>
                <p:cNvPr id="48" name="Rectangle 304">
                  <a:extLst>
                    <a:ext uri="{FF2B5EF4-FFF2-40B4-BE49-F238E27FC236}">
                      <a16:creationId xmlns:a16="http://schemas.microsoft.com/office/drawing/2014/main" id="{EFF7B8D1-EF5C-4939-9051-C574698D3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56034" y="2918029"/>
                  <a:ext cx="1262395" cy="543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/>
                  <a:r>
                    <a:rPr lang="ko-KR" altLang="en-US" b="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프리젠테이션 6 SemiBold" pitchFamily="2" charset="-127"/>
                      <a:ea typeface="프리젠테이션 6 SemiBold" pitchFamily="2" charset="-127"/>
                    </a:rPr>
                    <a:t>이용자</a:t>
                  </a:r>
                  <a:endParaRPr lang="en-US" altLang="ko-KR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프리젠테이션 6 SemiBold" pitchFamily="2" charset="-127"/>
                    <a:ea typeface="프리젠테이션 6 SemiBold" pitchFamily="2" charset="-127"/>
                  </a:endParaRPr>
                </a:p>
                <a:p>
                  <a:pPr algn="ctr"/>
                  <a:r>
                    <a:rPr lang="ko-KR" altLang="en-US" b="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프리젠테이션 6 SemiBold" pitchFamily="2" charset="-127"/>
                      <a:ea typeface="프리젠테이션 6 SemiBold" pitchFamily="2" charset="-127"/>
                    </a:rPr>
                    <a:t>데이터</a:t>
                  </a:r>
                </a:p>
              </p:txBody>
            </p:sp>
            <p:sp>
              <p:nvSpPr>
                <p:cNvPr id="49" name="Rectangle 304">
                  <a:extLst>
                    <a:ext uri="{FF2B5EF4-FFF2-40B4-BE49-F238E27FC236}">
                      <a16:creationId xmlns:a16="http://schemas.microsoft.com/office/drawing/2014/main" id="{FA34ACE0-CB57-462A-A133-9F323267A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1301" y="2444392"/>
                  <a:ext cx="671863" cy="4921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ko-KR" sz="3200" b="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39BCBD"/>
                      </a:solidFill>
                      <a:latin typeface="프리젠테이션 8 ExtraBold" pitchFamily="2" charset="-127"/>
                      <a:ea typeface="프리젠테이션 8 ExtraBold" pitchFamily="2" charset="-127"/>
                    </a:rPr>
                    <a:t>B</a:t>
                  </a:r>
                </a:p>
              </p:txBody>
            </p:sp>
          </p:grpSp>
          <p:sp>
            <p:nvSpPr>
              <p:cNvPr id="47" name="Rectangle 304">
                <a:extLst>
                  <a:ext uri="{FF2B5EF4-FFF2-40B4-BE49-F238E27FC236}">
                    <a16:creationId xmlns:a16="http://schemas.microsoft.com/office/drawing/2014/main" id="{74267956-9CF9-4672-923D-4FDA03F5B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5734" y="3387313"/>
                <a:ext cx="1077024" cy="519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39BEAC"/>
                        </a:gs>
                        <a:gs pos="100000">
                          <a:srgbClr val="31A5E2"/>
                        </a:gs>
                      </a:gsLst>
                      <a:lin ang="7800000" scaled="0"/>
                    </a:gradFill>
                    <a:latin typeface="프리젠테이션 8 ExtraBold" pitchFamily="2" charset="-127"/>
                    <a:ea typeface="프리젠테이션 8 ExtraBold" pitchFamily="2" charset="-127"/>
                  </a:rPr>
                  <a:t>대학도서관</a:t>
                </a:r>
                <a:endParaRPr lang="en-US" altLang="ko-KR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39BEAC"/>
                      </a:gs>
                      <a:gs pos="100000">
                        <a:srgbClr val="31A5E2"/>
                      </a:gs>
                    </a:gsLst>
                    <a:lin ang="7800000" scaled="0"/>
                  </a:gradFill>
                  <a:latin typeface="프리젠테이션 8 ExtraBold" pitchFamily="2" charset="-127"/>
                  <a:ea typeface="프리젠테이션 8 ExtraBold" pitchFamily="2" charset="-127"/>
                </a:endParaRPr>
              </a:p>
              <a:p>
                <a:pPr algn="ctr">
                  <a:defRPr/>
                </a:pPr>
                <a:r>
                  <a:rPr lang="ko-KR" altLang="en-US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39BEAC"/>
                        </a:gs>
                        <a:gs pos="100000">
                          <a:srgbClr val="31A5E2"/>
                        </a:gs>
                      </a:gsLst>
                      <a:lin ang="7800000" scaled="0"/>
                    </a:gradFill>
                    <a:latin typeface="프리젠테이션 8 ExtraBold" pitchFamily="2" charset="-127"/>
                    <a:ea typeface="프리젠테이션 8 ExtraBold" pitchFamily="2" charset="-127"/>
                  </a:rPr>
                  <a:t>데이터</a:t>
                </a:r>
                <a:endParaRPr lang="en-US" altLang="ko-KR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39BEAC"/>
                      </a:gs>
                      <a:gs pos="100000">
                        <a:srgbClr val="31A5E2"/>
                      </a:gs>
                    </a:gsLst>
                    <a:lin ang="7800000" scaled="0"/>
                  </a:gra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</p:grpSp>
        <p:sp>
          <p:nvSpPr>
            <p:cNvPr id="3" name="Rectangle 304">
              <a:extLst>
                <a:ext uri="{FF2B5EF4-FFF2-40B4-BE49-F238E27FC236}">
                  <a16:creationId xmlns:a16="http://schemas.microsoft.com/office/drawing/2014/main" id="{7A05921D-7075-5A3A-E034-D12CB6B77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858" y="2774551"/>
              <a:ext cx="79831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0A5E0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A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250425-F1FE-FAF8-47E3-3D6CED11D12F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3279A2A-72CC-D12C-91CA-33A062F58A10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0F8B9440-E370-3772-29DB-9B6C68698B28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DC34303D-6C29-D740-6A71-89BD7B46DA6C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D09A3EF6-FF7A-BB7C-B6F5-BE0260FDD6FD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A7D0385-5C59-A749-EB23-2401BDC25DF9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1EFEE8-5516-DC71-AE7C-7BA1773C50E1}"/>
              </a:ext>
            </a:extLst>
          </p:cNvPr>
          <p:cNvGrpSpPr/>
          <p:nvPr/>
        </p:nvGrpSpPr>
        <p:grpSpPr>
          <a:xfrm>
            <a:off x="495605" y="399347"/>
            <a:ext cx="4629794" cy="635297"/>
            <a:chOff x="3022081" y="2870524"/>
            <a:chExt cx="4629794" cy="6352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19E39B-D67B-624B-37F2-AA3FB9F16D70}"/>
                </a:ext>
              </a:extLst>
            </p:cNvPr>
            <p:cNvSpPr txBox="1"/>
            <p:nvPr/>
          </p:nvSpPr>
          <p:spPr>
            <a:xfrm>
              <a:off x="3022081" y="2870524"/>
              <a:ext cx="891591" cy="262764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F53A3E-7F4C-A86D-81D5-63CE720B00A0}"/>
                </a:ext>
              </a:extLst>
            </p:cNvPr>
            <p:cNvSpPr txBox="1"/>
            <p:nvPr/>
          </p:nvSpPr>
          <p:spPr>
            <a:xfrm>
              <a:off x="3022081" y="3105711"/>
              <a:ext cx="462979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기획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기획 의도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&amp;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개발목표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003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15F3-7399-10FD-4D42-DC9EDAD50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75C0ED8-22BA-82D1-F35B-CD2A3E22C106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AED147-C39D-0817-FD1E-F629371D4EBC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E9886B-23CC-41A8-DEA9-4C67576BB91C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46EADC1-BDC7-8F69-ECFF-51A9B66E03DD}"/>
              </a:ext>
            </a:extLst>
          </p:cNvPr>
          <p:cNvSpPr txBox="1"/>
          <p:nvPr/>
        </p:nvSpPr>
        <p:spPr>
          <a:xfrm>
            <a:off x="1051064" y="2292664"/>
            <a:ext cx="2669714" cy="234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플라스크 웹서버 </a:t>
            </a:r>
            <a:r>
              <a:rPr lang="ko-KR" altLang="en-US" sz="1100" b="1" dirty="0" err="1"/>
              <a:t>진입점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블루프린트</a:t>
            </a:r>
            <a:r>
              <a:rPr lang="ko-KR" altLang="en-US" sz="1000" dirty="0"/>
              <a:t> 등록 및 </a:t>
            </a:r>
            <a:r>
              <a:rPr lang="ko-KR" altLang="en-US" sz="1000" dirty="0" err="1"/>
              <a:t>라우트</a:t>
            </a:r>
            <a:r>
              <a:rPr lang="ko-KR" altLang="en-US" sz="1000" dirty="0"/>
              <a:t> 연결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ko-KR" altLang="en-US" sz="1100" b="1" dirty="0" err="1"/>
              <a:t>블루프린트를</a:t>
            </a:r>
            <a:r>
              <a:rPr lang="ko-KR" altLang="en-US" sz="1100" b="1" dirty="0"/>
              <a:t> 통한 기능구현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회원가입</a:t>
            </a:r>
            <a:r>
              <a:rPr lang="en-US" altLang="ko-KR" sz="1000" dirty="0"/>
              <a:t> </a:t>
            </a:r>
            <a:r>
              <a:rPr lang="ko-KR" altLang="en-US" sz="1000" dirty="0"/>
              <a:t>및 </a:t>
            </a:r>
            <a:r>
              <a:rPr lang="en-US" altLang="ko-KR" sz="1000" dirty="0"/>
              <a:t>DB </a:t>
            </a:r>
            <a:r>
              <a:rPr lang="ko-KR" altLang="en-US" sz="1000" dirty="0"/>
              <a:t>생성</a:t>
            </a:r>
            <a:r>
              <a:rPr lang="en-US" altLang="ko-KR" sz="1000" dirty="0"/>
              <a:t>, </a:t>
            </a:r>
            <a:r>
              <a:rPr lang="ko-KR" altLang="en-US" sz="1000" dirty="0"/>
              <a:t>로그인 세션 기능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API </a:t>
            </a:r>
            <a:r>
              <a:rPr lang="ko-KR" altLang="en-US" sz="1000" dirty="0"/>
              <a:t>서버 </a:t>
            </a:r>
            <a:r>
              <a:rPr lang="en-US" altLang="ko-KR" sz="1000" dirty="0"/>
              <a:t>Request </a:t>
            </a:r>
            <a:r>
              <a:rPr lang="ko-KR" altLang="en-US" sz="1000" dirty="0"/>
              <a:t>전달 로직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2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각 서비스 별 </a:t>
            </a:r>
            <a:r>
              <a:rPr lang="en-US" altLang="ko-KR" sz="1100" b="1" dirty="0"/>
              <a:t>HTML </a:t>
            </a:r>
            <a:r>
              <a:rPr lang="ko-KR" altLang="en-US" sz="1100" b="1" dirty="0"/>
              <a:t>페이지 연결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Jinja2 </a:t>
            </a:r>
            <a:r>
              <a:rPr lang="ko-KR" altLang="en-US" sz="1000" dirty="0"/>
              <a:t>기반 </a:t>
            </a:r>
            <a:r>
              <a:rPr lang="en-US" altLang="ko-KR" sz="1000" dirty="0"/>
              <a:t>base.html</a:t>
            </a:r>
            <a:r>
              <a:rPr lang="ko-KR" altLang="en-US" sz="1000" dirty="0"/>
              <a:t> 상속 구현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헤더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푸터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챗봇을</a:t>
            </a:r>
            <a:r>
              <a:rPr lang="ko-KR" altLang="en-US" sz="1000" dirty="0"/>
              <a:t> 모든 페이지에 종속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B5B6B-948B-C75E-B841-62DDD5E5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257" y="2699834"/>
            <a:ext cx="862762" cy="326223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304">
            <a:extLst>
              <a:ext uri="{FF2B5EF4-FFF2-40B4-BE49-F238E27FC236}">
                <a16:creationId xmlns:a16="http://schemas.microsoft.com/office/drawing/2014/main" id="{FBEF20F4-831C-9CB8-BDDE-1F4D2B3BC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4.</a:t>
            </a:r>
          </a:p>
        </p:txBody>
      </p:sp>
      <p:sp>
        <p:nvSpPr>
          <p:cNvPr id="30" name="Rectangle 304">
            <a:extLst>
              <a:ext uri="{FF2B5EF4-FFF2-40B4-BE49-F238E27FC236}">
                <a16:creationId xmlns:a16="http://schemas.microsoft.com/office/drawing/2014/main" id="{F41C8B13-8C59-882B-53D6-3322DF217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4" y="1247336"/>
            <a:ext cx="56125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소스 코드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– app &amp;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web_frontend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&amp;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user_service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FD9C447-3E8B-9AF7-F3EB-C7EF3B253F3C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5CC65F0-DA06-062D-C4A3-4DA6B494E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257" y="2025515"/>
            <a:ext cx="862761" cy="549799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4B57E3-673B-6DCA-5D6F-DD473D402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5783" y="2017112"/>
            <a:ext cx="2967081" cy="1840152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33EFC4-F5D6-892A-29C4-11ADC5458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6235" y="3986127"/>
            <a:ext cx="2216629" cy="19759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F78254-740A-A01C-8BA3-5A317489D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6"/>
          <a:stretch>
            <a:fillRect/>
          </a:stretch>
        </p:blipFill>
        <p:spPr>
          <a:xfrm>
            <a:off x="4903304" y="2022587"/>
            <a:ext cx="2216629" cy="395993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70B33E-C055-B1B6-DE31-0A6DA33FA154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C3484EC-1907-ACB8-E145-31CC5CA1442D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6EC0E850-EABC-D3E4-79F8-4D4576E01883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57B35965-917F-5F68-E470-77061CE27C56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14BCED20-7673-73D5-C115-6E542C5990DA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4773DF-4CDD-E8F5-9A94-88D77EFDA2EB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0C87691-76C8-6830-9FEC-D17CDE061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218" y="2017112"/>
            <a:ext cx="1072383" cy="1840151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DC80A7-14F0-6981-E3EA-F95E121FF5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0218" y="3986127"/>
            <a:ext cx="1845731" cy="197593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03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02AE8-EFCF-9A1B-1A2C-A8B9FB952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58D8FA-3006-FCB2-1BAA-AA3D47DF3A7C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A78083-A0EA-656C-37F9-30C782A91F23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D8B8D2-C7E4-0C44-B741-5C6DD75F5407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sp>
        <p:nvSpPr>
          <p:cNvPr id="29" name="Rectangle 304">
            <a:extLst>
              <a:ext uri="{FF2B5EF4-FFF2-40B4-BE49-F238E27FC236}">
                <a16:creationId xmlns:a16="http://schemas.microsoft.com/office/drawing/2014/main" id="{7000F76C-374B-C296-C815-5E6AA3EA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5.</a:t>
            </a:r>
          </a:p>
        </p:txBody>
      </p:sp>
      <p:sp>
        <p:nvSpPr>
          <p:cNvPr id="30" name="Rectangle 304">
            <a:extLst>
              <a:ext uri="{FF2B5EF4-FFF2-40B4-BE49-F238E27FC236}">
                <a16:creationId xmlns:a16="http://schemas.microsoft.com/office/drawing/2014/main" id="{E39F4DF6-A3E0-1588-02E4-744BB58DC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4" y="1247336"/>
            <a:ext cx="3952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소스 코드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prediction_service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CEF0D5-2066-C5EF-3A36-BFC067099FCE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40B445E-6ABB-C150-7326-D83F10D93B90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277C9B-4213-8FC8-36CF-3E748DC0F473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E27C4CDB-4663-D94A-EE25-D8E74C35195D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417D8E4D-A956-38E4-3CB8-D4DF15224262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A323BB57-11F2-0D86-065F-CACD13B00C7E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45C7132-A9D7-8386-5896-B56845C7351A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AC7AB3B-5D9E-CE9C-F94A-83868C12DAC1}"/>
              </a:ext>
            </a:extLst>
          </p:cNvPr>
          <p:cNvSpPr txBox="1"/>
          <p:nvPr/>
        </p:nvSpPr>
        <p:spPr>
          <a:xfrm>
            <a:off x="983893" y="2152508"/>
            <a:ext cx="3476125" cy="400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대학 환경 점수 예측 실행 파이프라인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TableBuilder_Num01 -</a:t>
            </a:r>
            <a:r>
              <a:rPr lang="ko-KR" altLang="en-US" sz="1000" dirty="0"/>
              <a:t> 모든 연도의 대학 점수 예측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TableBuilder_Num02 –</a:t>
            </a:r>
            <a:r>
              <a:rPr lang="ko-KR" altLang="en-US" sz="1000" dirty="0"/>
              <a:t> 각 대학의 미래 점수 예측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예측된 값을 </a:t>
            </a:r>
            <a:r>
              <a:rPr lang="en-US" altLang="ko-KR" sz="1000" dirty="0"/>
              <a:t>Oracle DB</a:t>
            </a:r>
            <a:r>
              <a:rPr lang="ko-KR" altLang="en-US" sz="1000" dirty="0"/>
              <a:t>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b="1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유저 점수 예측 </a:t>
            </a:r>
            <a:r>
              <a:rPr lang="en-US" altLang="ko-KR" sz="1100" b="1" dirty="0"/>
              <a:t>API</a:t>
            </a:r>
            <a:r>
              <a:rPr lang="ko-KR" altLang="en-US" sz="1100" b="1" dirty="0"/>
              <a:t>서버 </a:t>
            </a:r>
            <a:r>
              <a:rPr lang="ko-KR" altLang="en-US" sz="1100" b="1" dirty="0" err="1"/>
              <a:t>진입점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웹 </a:t>
            </a:r>
            <a:r>
              <a:rPr lang="ko-KR" altLang="en-US" sz="1000" dirty="0" err="1"/>
              <a:t>프론트앤드에서</a:t>
            </a:r>
            <a:r>
              <a:rPr lang="ko-KR" altLang="en-US" sz="1000" dirty="0"/>
              <a:t> 사용자 정보를 담아 예측서버 호출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(</a:t>
            </a:r>
            <a:r>
              <a:rPr lang="ko-KR" altLang="en-US" sz="1000" dirty="0"/>
              <a:t>유저 소속대학</a:t>
            </a:r>
            <a:r>
              <a:rPr lang="en-US" altLang="ko-KR" sz="1000" dirty="0"/>
              <a:t>, </a:t>
            </a:r>
            <a:r>
              <a:rPr lang="ko-KR" altLang="en-US" sz="1000" dirty="0"/>
              <a:t>학년 별 이수연도 등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유저 점수 예측 실행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TableBuider_User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ConfigLoader</a:t>
            </a:r>
            <a:r>
              <a:rPr lang="ko-KR" altLang="en-US" sz="1000" dirty="0"/>
              <a:t>를 통해 지정된</a:t>
            </a:r>
            <a:r>
              <a:rPr lang="en-US" altLang="ko-KR" sz="1000" dirty="0"/>
              <a:t> </a:t>
            </a:r>
            <a:r>
              <a:rPr lang="ko-KR" altLang="en-US" sz="1000" dirty="0"/>
              <a:t>모델 및 </a:t>
            </a:r>
            <a:r>
              <a:rPr lang="ko-KR" altLang="en-US" sz="1000" dirty="0" err="1"/>
              <a:t>설정값</a:t>
            </a:r>
            <a:r>
              <a:rPr lang="ko-KR" altLang="en-US" sz="1000" dirty="0"/>
              <a:t>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유저의 소속대학명과 이수연도 기준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</a:t>
            </a:r>
            <a:r>
              <a:rPr lang="ko-KR" altLang="en-US" sz="1000" dirty="0"/>
              <a:t>도서관 데이터를 데이터 </a:t>
            </a:r>
            <a:r>
              <a:rPr lang="en-US" altLang="ko-KR" sz="1000" dirty="0"/>
              <a:t>API</a:t>
            </a:r>
            <a:r>
              <a:rPr lang="ko-KR" altLang="en-US" sz="1000" dirty="0"/>
              <a:t>서버에 요청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 데이터 </a:t>
            </a:r>
            <a:r>
              <a:rPr lang="en-US" altLang="ko-KR" sz="1000" dirty="0"/>
              <a:t>+ </a:t>
            </a:r>
            <a:r>
              <a:rPr lang="ko-KR" altLang="en-US" sz="1000" dirty="0"/>
              <a:t>소속대학 데이터 기반 예측 실행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예측 결과를 웹 서버로 전달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USER_DATA </a:t>
            </a:r>
            <a:r>
              <a:rPr lang="ko-KR" altLang="en-US" sz="1000" dirty="0"/>
              <a:t>테이블에 예측 값 저장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FECE791-022E-213E-815C-B4A4716CE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4" b="44505"/>
          <a:stretch>
            <a:fillRect/>
          </a:stretch>
        </p:blipFill>
        <p:spPr>
          <a:xfrm>
            <a:off x="8843583" y="4030818"/>
            <a:ext cx="2364524" cy="205080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3F04F37-759F-0595-C0D9-478A29393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r="23744" b="51365"/>
          <a:stretch>
            <a:fillRect/>
          </a:stretch>
        </p:blipFill>
        <p:spPr>
          <a:xfrm>
            <a:off x="8843583" y="2022246"/>
            <a:ext cx="2364524" cy="185930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CF6284B-3AB7-D7E0-CE81-6CFEEF668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836" y="2022246"/>
            <a:ext cx="1725217" cy="4059381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646EEA5-09CB-4754-8768-7F3D32119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1479" y="3125936"/>
            <a:ext cx="1634678" cy="2955691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B9B4C88-F663-3760-D16E-E7987BCEB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1479" y="2022246"/>
            <a:ext cx="1634678" cy="94425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565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DB3E-0169-CF35-B2AD-B2BD5FBB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D30CC5-457F-7B13-830A-6525E83ED964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1906BD-5B5A-8444-9360-8E97A2F628AC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7E1487-E54C-BA6C-835E-F57E23EDEA28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sp>
        <p:nvSpPr>
          <p:cNvPr id="29" name="Rectangle 304">
            <a:extLst>
              <a:ext uri="{FF2B5EF4-FFF2-40B4-BE49-F238E27FC236}">
                <a16:creationId xmlns:a16="http://schemas.microsoft.com/office/drawing/2014/main" id="{88EDCBC4-F8C3-57D6-DFE6-9A54435F2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6.</a:t>
            </a:r>
          </a:p>
        </p:txBody>
      </p:sp>
      <p:sp>
        <p:nvSpPr>
          <p:cNvPr id="30" name="Rectangle 304">
            <a:extLst>
              <a:ext uri="{FF2B5EF4-FFF2-40B4-BE49-F238E27FC236}">
                <a16:creationId xmlns:a16="http://schemas.microsoft.com/office/drawing/2014/main" id="{FD3A62A4-DF88-772A-1BB1-0FD305E6F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4" y="1247336"/>
            <a:ext cx="37939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소스 코드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llm_service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FF2DBBD-29E1-5ECA-20D9-43C14A4E51D8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97D39B-EFDD-934A-B41D-F5CD3502D12D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4204196-79B7-4593-BBE1-2B7361AD2997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914DBF88-E853-3F92-C9E1-781ED8E2E625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E0A8C799-B4F1-BD35-E960-A9439BC059AC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6FED4389-E649-5154-2656-9A03D8F7B7CF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EE3CA20-B898-75E8-538F-6E26154CC4BF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E9C1F3B8-6262-78D4-58F5-7A82F6468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7" b="20148"/>
          <a:stretch>
            <a:fillRect/>
          </a:stretch>
        </p:blipFill>
        <p:spPr>
          <a:xfrm>
            <a:off x="8935891" y="1829360"/>
            <a:ext cx="2541941" cy="147965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D10FE8-61A0-D202-4B24-9550B62DDEF3}"/>
              </a:ext>
            </a:extLst>
          </p:cNvPr>
          <p:cNvSpPr txBox="1"/>
          <p:nvPr/>
        </p:nvSpPr>
        <p:spPr>
          <a:xfrm>
            <a:off x="669725" y="2225619"/>
            <a:ext cx="3606601" cy="366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LLM</a:t>
            </a:r>
            <a:r>
              <a:rPr lang="ko-KR" altLang="en-US" sz="1100" b="1" dirty="0"/>
              <a:t>모델 로딩 </a:t>
            </a:r>
            <a:r>
              <a:rPr lang="en-US" altLang="ko-KR" sz="1100" b="1" dirty="0"/>
              <a:t>API</a:t>
            </a:r>
            <a:r>
              <a:rPr lang="ko-KR" altLang="en-US" sz="1100" b="1" dirty="0"/>
              <a:t>서버 </a:t>
            </a:r>
            <a:r>
              <a:rPr lang="ko-KR" altLang="en-US" sz="1100" b="1" dirty="0" err="1"/>
              <a:t>진입점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.env </a:t>
            </a:r>
            <a:r>
              <a:rPr lang="ko-KR" altLang="en-US" sz="1000" dirty="0"/>
              <a:t>기반 모델 설정 및 </a:t>
            </a:r>
            <a:r>
              <a:rPr lang="en-US" altLang="ko-KR" sz="1000" dirty="0"/>
              <a:t>Config</a:t>
            </a:r>
            <a:r>
              <a:rPr lang="ko-KR" altLang="en-US" sz="1000" dirty="0"/>
              <a:t>값 로딩 </a:t>
            </a:r>
            <a:r>
              <a:rPr lang="en-US" altLang="ko-KR" sz="1000" dirty="0"/>
              <a:t>(</a:t>
            </a:r>
            <a:r>
              <a:rPr lang="ko-KR" altLang="en-US" sz="1000" dirty="0"/>
              <a:t>최초 </a:t>
            </a:r>
            <a:r>
              <a:rPr lang="en-US" altLang="ko-KR" sz="1000" dirty="0"/>
              <a:t>1</a:t>
            </a:r>
            <a:r>
              <a:rPr lang="ko-KR" altLang="en-US" sz="1000" dirty="0"/>
              <a:t>회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Params.json</a:t>
            </a:r>
            <a:r>
              <a:rPr lang="ko-KR" altLang="en-US" sz="1000" dirty="0"/>
              <a:t> 파라미터 설정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Prompts.json</a:t>
            </a:r>
            <a:r>
              <a:rPr lang="ko-KR" altLang="en-US" sz="1000" dirty="0"/>
              <a:t> 프롬프트 롤 적용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유저 </a:t>
            </a:r>
            <a:r>
              <a:rPr lang="en-US" altLang="ko-KR" sz="1000" dirty="0"/>
              <a:t>DB</a:t>
            </a:r>
            <a:r>
              <a:rPr lang="ko-KR" altLang="en-US" sz="1000" dirty="0"/>
              <a:t> 데이터 로딩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관리자페이지의 모델 동기화 요청 시 모든 함수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LLM</a:t>
            </a:r>
            <a:r>
              <a:rPr lang="ko-KR" altLang="en-US" sz="1100" b="1" dirty="0"/>
              <a:t> 서비스 패키지 실행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웹 </a:t>
            </a:r>
            <a:r>
              <a:rPr lang="ko-KR" altLang="en-US" sz="1000" dirty="0" err="1"/>
              <a:t>프론트앤드에서</a:t>
            </a:r>
            <a:r>
              <a:rPr lang="ko-KR" altLang="en-US" sz="1000" dirty="0"/>
              <a:t> 사용자 질문 전달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오케스트레이터</a:t>
            </a:r>
            <a:r>
              <a:rPr lang="ko-KR" altLang="en-US" sz="1000" dirty="0"/>
              <a:t> </a:t>
            </a:r>
            <a:r>
              <a:rPr lang="en-US" altLang="ko-KR" sz="1000" dirty="0" err="1"/>
              <a:t>intent_classifier</a:t>
            </a:r>
            <a:r>
              <a:rPr lang="ko-KR" altLang="en-US" sz="1000" dirty="0"/>
              <a:t>에서 질문 유형 분류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Langgraph </a:t>
            </a:r>
            <a:r>
              <a:rPr lang="ko-KR" altLang="en-US" sz="1000" dirty="0"/>
              <a:t>기반 </a:t>
            </a:r>
            <a:r>
              <a:rPr lang="en-US" altLang="ko-KR" sz="1000" dirty="0"/>
              <a:t>graph.py</a:t>
            </a:r>
            <a:r>
              <a:rPr lang="ko-KR" altLang="en-US" sz="1000" dirty="0"/>
              <a:t>에서 답변 플랜 구축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어떤 에이전트 툴을 호출할 지 힌트 추출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힌트 포함 에이전트 </a:t>
            </a:r>
            <a:r>
              <a:rPr lang="en-US" altLang="ko-KR" sz="1000" dirty="0"/>
              <a:t>API </a:t>
            </a:r>
            <a:r>
              <a:rPr lang="ko-KR" altLang="en-US" sz="1000" dirty="0"/>
              <a:t>서버로 요청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답변 생성 결과를 웹 서버로 전달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질문과 답변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 및 주기적 요약으로 </a:t>
            </a:r>
            <a:r>
              <a:rPr lang="ko-KR" altLang="en-US" sz="1000" dirty="0" err="1"/>
              <a:t>멀티롤</a:t>
            </a:r>
            <a:r>
              <a:rPr lang="ko-KR" altLang="en-US" sz="1000" dirty="0"/>
              <a:t> 구현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683017-2002-013B-02CF-517EA4B6F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9722" y="2578936"/>
            <a:ext cx="1136742" cy="349314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AB600D-F2FE-A7CA-0825-AC1DFAE7C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2370" y="3513381"/>
            <a:ext cx="1855462" cy="2558698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A93964-EC1B-D0BC-42FF-489E27EE1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0" b="65127"/>
          <a:stretch>
            <a:fillRect/>
          </a:stretch>
        </p:blipFill>
        <p:spPr>
          <a:xfrm>
            <a:off x="5938068" y="1829360"/>
            <a:ext cx="2806220" cy="147965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5C3593-36A6-7872-8A8D-B29F19A52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2517" y="3513380"/>
            <a:ext cx="1920312" cy="2558699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055E75-3C6A-EB3B-94CC-05E8313EC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7240" y="3775717"/>
            <a:ext cx="1335736" cy="205662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24">
            <a:extLst>
              <a:ext uri="{FF2B5EF4-FFF2-40B4-BE49-F238E27FC236}">
                <a16:creationId xmlns:a16="http://schemas.microsoft.com/office/drawing/2014/main" id="{B0C0020C-87E6-AC0B-3058-DCEF27B9839B}"/>
              </a:ext>
            </a:extLst>
          </p:cNvPr>
          <p:cNvSpPr/>
          <p:nvPr/>
        </p:nvSpPr>
        <p:spPr>
          <a:xfrm>
            <a:off x="5286762" y="3775717"/>
            <a:ext cx="651306" cy="2034521"/>
          </a:xfrm>
          <a:custGeom>
            <a:avLst/>
            <a:gdLst>
              <a:gd name="connsiteX0" fmla="*/ 0 w 862519"/>
              <a:gd name="connsiteY0" fmla="*/ 0 h 791183"/>
              <a:gd name="connsiteX1" fmla="*/ 862519 w 862519"/>
              <a:gd name="connsiteY1" fmla="*/ 0 h 791183"/>
              <a:gd name="connsiteX2" fmla="*/ 862519 w 862519"/>
              <a:gd name="connsiteY2" fmla="*/ 791183 h 791183"/>
              <a:gd name="connsiteX3" fmla="*/ 0 w 862519"/>
              <a:gd name="connsiteY3" fmla="*/ 791183 h 791183"/>
              <a:gd name="connsiteX4" fmla="*/ 0 w 862519"/>
              <a:gd name="connsiteY4" fmla="*/ 0 h 791183"/>
              <a:gd name="connsiteX0" fmla="*/ 0 w 862519"/>
              <a:gd name="connsiteY0" fmla="*/ 0 h 1225686"/>
              <a:gd name="connsiteX1" fmla="*/ 862519 w 862519"/>
              <a:gd name="connsiteY1" fmla="*/ 0 h 1225686"/>
              <a:gd name="connsiteX2" fmla="*/ 862519 w 862519"/>
              <a:gd name="connsiteY2" fmla="*/ 1225686 h 1225686"/>
              <a:gd name="connsiteX3" fmla="*/ 0 w 862519"/>
              <a:gd name="connsiteY3" fmla="*/ 791183 h 1225686"/>
              <a:gd name="connsiteX4" fmla="*/ 0 w 862519"/>
              <a:gd name="connsiteY4" fmla="*/ 0 h 1225686"/>
              <a:gd name="connsiteX0" fmla="*/ 207523 w 1070042"/>
              <a:gd name="connsiteY0" fmla="*/ 0 h 1225686"/>
              <a:gd name="connsiteX1" fmla="*/ 1070042 w 1070042"/>
              <a:gd name="connsiteY1" fmla="*/ 0 h 1225686"/>
              <a:gd name="connsiteX2" fmla="*/ 1070042 w 1070042"/>
              <a:gd name="connsiteY2" fmla="*/ 1225686 h 1225686"/>
              <a:gd name="connsiteX3" fmla="*/ 0 w 1070042"/>
              <a:gd name="connsiteY3" fmla="*/ 888460 h 1225686"/>
              <a:gd name="connsiteX4" fmla="*/ 207523 w 1070042"/>
              <a:gd name="connsiteY4" fmla="*/ 0 h 1225686"/>
              <a:gd name="connsiteX0" fmla="*/ 12970 w 1070042"/>
              <a:gd name="connsiteY0" fmla="*/ 771728 h 1225686"/>
              <a:gd name="connsiteX1" fmla="*/ 1070042 w 1070042"/>
              <a:gd name="connsiteY1" fmla="*/ 0 h 1225686"/>
              <a:gd name="connsiteX2" fmla="*/ 1070042 w 1070042"/>
              <a:gd name="connsiteY2" fmla="*/ 1225686 h 1225686"/>
              <a:gd name="connsiteX3" fmla="*/ 0 w 1070042"/>
              <a:gd name="connsiteY3" fmla="*/ 888460 h 1225686"/>
              <a:gd name="connsiteX4" fmla="*/ 12970 w 1070042"/>
              <a:gd name="connsiteY4" fmla="*/ 771728 h 1225686"/>
              <a:gd name="connsiteX0" fmla="*/ 12970 w 1070042"/>
              <a:gd name="connsiteY0" fmla="*/ 771728 h 1602806"/>
              <a:gd name="connsiteX1" fmla="*/ 1070042 w 1070042"/>
              <a:gd name="connsiteY1" fmla="*/ 0 h 1602806"/>
              <a:gd name="connsiteX2" fmla="*/ 1068319 w 1070042"/>
              <a:gd name="connsiteY2" fmla="*/ 1602806 h 1602806"/>
              <a:gd name="connsiteX3" fmla="*/ 0 w 1070042"/>
              <a:gd name="connsiteY3" fmla="*/ 888460 h 1602806"/>
              <a:gd name="connsiteX4" fmla="*/ 12970 w 1070042"/>
              <a:gd name="connsiteY4" fmla="*/ 771728 h 1602806"/>
              <a:gd name="connsiteX0" fmla="*/ 12970 w 1070042"/>
              <a:gd name="connsiteY0" fmla="*/ 674853 h 1505931"/>
              <a:gd name="connsiteX1" fmla="*/ 1070042 w 1070042"/>
              <a:gd name="connsiteY1" fmla="*/ 0 h 1505931"/>
              <a:gd name="connsiteX2" fmla="*/ 1068319 w 1070042"/>
              <a:gd name="connsiteY2" fmla="*/ 1505931 h 1505931"/>
              <a:gd name="connsiteX3" fmla="*/ 0 w 1070042"/>
              <a:gd name="connsiteY3" fmla="*/ 791585 h 1505931"/>
              <a:gd name="connsiteX4" fmla="*/ 12970 w 1070042"/>
              <a:gd name="connsiteY4" fmla="*/ 674853 h 1505931"/>
              <a:gd name="connsiteX0" fmla="*/ 12970 w 1068320"/>
              <a:gd name="connsiteY0" fmla="*/ 2048399 h 2879477"/>
              <a:gd name="connsiteX1" fmla="*/ 935580 w 1068320"/>
              <a:gd name="connsiteY1" fmla="*/ 0 h 2879477"/>
              <a:gd name="connsiteX2" fmla="*/ 1068319 w 1068320"/>
              <a:gd name="connsiteY2" fmla="*/ 2879477 h 2879477"/>
              <a:gd name="connsiteX3" fmla="*/ 0 w 1068320"/>
              <a:gd name="connsiteY3" fmla="*/ 2165131 h 2879477"/>
              <a:gd name="connsiteX4" fmla="*/ 12970 w 1068320"/>
              <a:gd name="connsiteY4" fmla="*/ 2048399 h 2879477"/>
              <a:gd name="connsiteX0" fmla="*/ 12970 w 935580"/>
              <a:gd name="connsiteY0" fmla="*/ 2048399 h 2190974"/>
              <a:gd name="connsiteX1" fmla="*/ 935580 w 935580"/>
              <a:gd name="connsiteY1" fmla="*/ 0 h 2190974"/>
              <a:gd name="connsiteX2" fmla="*/ 930409 w 935580"/>
              <a:gd name="connsiteY2" fmla="*/ 2190974 h 2190974"/>
              <a:gd name="connsiteX3" fmla="*/ 0 w 935580"/>
              <a:gd name="connsiteY3" fmla="*/ 2165131 h 2190974"/>
              <a:gd name="connsiteX4" fmla="*/ 12970 w 935580"/>
              <a:gd name="connsiteY4" fmla="*/ 2048399 h 2190974"/>
              <a:gd name="connsiteX0" fmla="*/ 0 w 922610"/>
              <a:gd name="connsiteY0" fmla="*/ 2048399 h 2190974"/>
              <a:gd name="connsiteX1" fmla="*/ 922610 w 922610"/>
              <a:gd name="connsiteY1" fmla="*/ 0 h 2190974"/>
              <a:gd name="connsiteX2" fmla="*/ 917439 w 922610"/>
              <a:gd name="connsiteY2" fmla="*/ 2190974 h 2190974"/>
              <a:gd name="connsiteX3" fmla="*/ 4269 w 922610"/>
              <a:gd name="connsiteY3" fmla="*/ 2127073 h 2190974"/>
              <a:gd name="connsiteX4" fmla="*/ 0 w 922610"/>
              <a:gd name="connsiteY4" fmla="*/ 2048399 h 2190974"/>
              <a:gd name="connsiteX0" fmla="*/ 0 w 929506"/>
              <a:gd name="connsiteY0" fmla="*/ 2086457 h 2190974"/>
              <a:gd name="connsiteX1" fmla="*/ 929506 w 929506"/>
              <a:gd name="connsiteY1" fmla="*/ 0 h 2190974"/>
              <a:gd name="connsiteX2" fmla="*/ 924335 w 929506"/>
              <a:gd name="connsiteY2" fmla="*/ 2190974 h 2190974"/>
              <a:gd name="connsiteX3" fmla="*/ 11165 w 929506"/>
              <a:gd name="connsiteY3" fmla="*/ 2127073 h 2190974"/>
              <a:gd name="connsiteX4" fmla="*/ 0 w 929506"/>
              <a:gd name="connsiteY4" fmla="*/ 2086457 h 2190974"/>
              <a:gd name="connsiteX0" fmla="*/ 0 w 929506"/>
              <a:gd name="connsiteY0" fmla="*/ 2086457 h 2217028"/>
              <a:gd name="connsiteX1" fmla="*/ 929506 w 929506"/>
              <a:gd name="connsiteY1" fmla="*/ 0 h 2217028"/>
              <a:gd name="connsiteX2" fmla="*/ 924335 w 929506"/>
              <a:gd name="connsiteY2" fmla="*/ 2190974 h 2217028"/>
              <a:gd name="connsiteX3" fmla="*/ 4270 w 929506"/>
              <a:gd name="connsiteY3" fmla="*/ 2217028 h 2217028"/>
              <a:gd name="connsiteX4" fmla="*/ 0 w 929506"/>
              <a:gd name="connsiteY4" fmla="*/ 2086457 h 221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506" h="2217028">
                <a:moveTo>
                  <a:pt x="0" y="2086457"/>
                </a:moveTo>
                <a:lnTo>
                  <a:pt x="929506" y="0"/>
                </a:lnTo>
                <a:cubicBezTo>
                  <a:pt x="928932" y="534269"/>
                  <a:pt x="924909" y="1656705"/>
                  <a:pt x="924335" y="2190974"/>
                </a:cubicBezTo>
                <a:lnTo>
                  <a:pt x="4270" y="2217028"/>
                </a:lnTo>
                <a:lnTo>
                  <a:pt x="0" y="2086457"/>
                </a:lnTo>
                <a:close/>
              </a:path>
            </a:pathLst>
          </a:cu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2F3893-7DFE-2045-48D1-0A7C748FC12E}"/>
              </a:ext>
            </a:extLst>
          </p:cNvPr>
          <p:cNvSpPr/>
          <p:nvPr/>
        </p:nvSpPr>
        <p:spPr>
          <a:xfrm>
            <a:off x="4774473" y="5698015"/>
            <a:ext cx="516111" cy="105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966D55-DFD5-F487-FB35-1E842707E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5" r="40871" b="48674"/>
          <a:stretch>
            <a:fillRect/>
          </a:stretch>
        </p:blipFill>
        <p:spPr>
          <a:xfrm>
            <a:off x="4609723" y="1836649"/>
            <a:ext cx="1136742" cy="56623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20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A6035-3A96-5AF1-7128-F9952862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2535BF-0294-C096-0E6F-4315587291D7}"/>
              </a:ext>
            </a:extLst>
          </p:cNvPr>
          <p:cNvGrpSpPr/>
          <p:nvPr/>
        </p:nvGrpSpPr>
        <p:grpSpPr>
          <a:xfrm>
            <a:off x="495605" y="407105"/>
            <a:ext cx="3108543" cy="627539"/>
            <a:chOff x="3022081" y="2878282"/>
            <a:chExt cx="3108543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216DA3-1F50-3D51-2183-E6C78A8CCA01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11F8DC-8868-91CD-C05F-A91B89737851}"/>
                </a:ext>
              </a:extLst>
            </p:cNvPr>
            <p:cNvSpPr txBox="1"/>
            <p:nvPr/>
          </p:nvSpPr>
          <p:spPr>
            <a:xfrm>
              <a:off x="3022081" y="3105711"/>
              <a:ext cx="31085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주요 서비스 및 소스 코드</a:t>
              </a:r>
            </a:p>
          </p:txBody>
        </p:sp>
      </p:grpSp>
      <p:sp>
        <p:nvSpPr>
          <p:cNvPr id="29" name="Rectangle 304">
            <a:extLst>
              <a:ext uri="{FF2B5EF4-FFF2-40B4-BE49-F238E27FC236}">
                <a16:creationId xmlns:a16="http://schemas.microsoft.com/office/drawing/2014/main" id="{31A61AC1-1010-89BE-AB76-BD3EF095C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174774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7.</a:t>
            </a:r>
          </a:p>
        </p:txBody>
      </p:sp>
      <p:sp>
        <p:nvSpPr>
          <p:cNvPr id="30" name="Rectangle 304">
            <a:extLst>
              <a:ext uri="{FF2B5EF4-FFF2-40B4-BE49-F238E27FC236}">
                <a16:creationId xmlns:a16="http://schemas.microsoft.com/office/drawing/2014/main" id="{7F86A336-36A2-03A4-3A4E-7963BCCC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63" y="1247336"/>
            <a:ext cx="41834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소스 코드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–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agent_service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D886F44-088C-F6E4-633D-A9C08D019807}"/>
              </a:ext>
            </a:extLst>
          </p:cNvPr>
          <p:cNvCxnSpPr/>
          <p:nvPr/>
        </p:nvCxnSpPr>
        <p:spPr>
          <a:xfrm>
            <a:off x="1146675" y="1616668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7893CF-6F0D-678E-503B-4CC8FA940E63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3DBC666-EAFF-F37A-60AC-FD06202EB545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2060A763-A9BE-1CF1-A67B-D29EE0AB9D81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516D229A-E5B6-D77F-D22F-7E37A6B3AD82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EE4EFED9-3468-E79F-B2A6-FFCE06BCB675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B38A2CA-C8D3-96F4-47E0-3C102D4EB679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0EA8F20-A9EC-E845-E83C-248C23128D0E}"/>
              </a:ext>
            </a:extLst>
          </p:cNvPr>
          <p:cNvSpPr txBox="1"/>
          <p:nvPr/>
        </p:nvSpPr>
        <p:spPr>
          <a:xfrm>
            <a:off x="669725" y="2210041"/>
            <a:ext cx="3606601" cy="274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에이전트 </a:t>
            </a:r>
            <a:r>
              <a:rPr lang="en-US" altLang="ko-KR" sz="1100" b="1" dirty="0"/>
              <a:t>API</a:t>
            </a:r>
            <a:r>
              <a:rPr lang="ko-KR" altLang="en-US" sz="1100" b="1" dirty="0"/>
              <a:t>서버 </a:t>
            </a:r>
            <a:r>
              <a:rPr lang="ko-KR" altLang="en-US" sz="1100" b="1" dirty="0" err="1"/>
              <a:t>진입점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Config</a:t>
            </a:r>
            <a:r>
              <a:rPr lang="ko-KR" altLang="en-US" sz="1000" dirty="0"/>
              <a:t>에 지정된 </a:t>
            </a:r>
            <a:r>
              <a:rPr lang="ko-KR" altLang="en-US" sz="1000" dirty="0" err="1"/>
              <a:t>임베딩</a:t>
            </a:r>
            <a:r>
              <a:rPr lang="ko-KR" altLang="en-US" sz="1000" dirty="0"/>
              <a:t> 모델 로딩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Chroma</a:t>
            </a:r>
            <a:r>
              <a:rPr lang="ko-KR" altLang="en-US" sz="1000" dirty="0"/>
              <a:t> </a:t>
            </a:r>
            <a:r>
              <a:rPr lang="en-US" altLang="ko-KR" sz="1000" dirty="0"/>
              <a:t>DB</a:t>
            </a:r>
            <a:r>
              <a:rPr lang="ko-KR" altLang="en-US" sz="1000" dirty="0"/>
              <a:t> 및 </a:t>
            </a:r>
            <a:r>
              <a:rPr lang="en-US" altLang="ko-KR" sz="1000" dirty="0"/>
              <a:t>pdf </a:t>
            </a:r>
            <a:r>
              <a:rPr lang="ko-KR" altLang="en-US" sz="1000" dirty="0"/>
              <a:t>경로 설정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관리자 페이지에서 요청 시 </a:t>
            </a:r>
            <a:r>
              <a:rPr lang="en-US" altLang="ko-KR" sz="1000" dirty="0"/>
              <a:t>pdf </a:t>
            </a:r>
            <a:r>
              <a:rPr lang="ko-KR" altLang="en-US" sz="1000" dirty="0"/>
              <a:t>컬렉션 별 </a:t>
            </a:r>
            <a:r>
              <a:rPr lang="ko-KR" altLang="en-US" sz="1000" dirty="0" err="1"/>
              <a:t>임베딩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LLM </a:t>
            </a:r>
            <a:r>
              <a:rPr lang="ko-KR" altLang="en-US" sz="1000" dirty="0"/>
              <a:t>서버에서 전달받은 힌트 기반</a:t>
            </a:r>
            <a:r>
              <a:rPr lang="en-US" altLang="ko-KR" sz="1000" dirty="0"/>
              <a:t> </a:t>
            </a:r>
            <a:r>
              <a:rPr lang="ko-KR" altLang="en-US" sz="1000" dirty="0"/>
              <a:t>툴 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400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MCP Tool Call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힌트에 맞는 에이전트 툴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RAG </a:t>
            </a:r>
            <a:r>
              <a:rPr lang="ko-KR" altLang="en-US" sz="1000" dirty="0"/>
              <a:t>기반 벡터</a:t>
            </a:r>
            <a:r>
              <a:rPr lang="en-US" altLang="ko-KR" sz="1000" dirty="0"/>
              <a:t>DB </a:t>
            </a:r>
            <a:r>
              <a:rPr lang="ko-KR" altLang="en-US" sz="1000" dirty="0"/>
              <a:t>탐색 툴 </a:t>
            </a:r>
            <a:r>
              <a:rPr lang="en-US" altLang="ko-KR" sz="1000" dirty="0"/>
              <a:t>&amp; Oracle DB </a:t>
            </a:r>
            <a:r>
              <a:rPr lang="ko-KR" altLang="en-US" sz="1000" dirty="0"/>
              <a:t>탐색 툴 구현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요청에 따른 데이터 추출 후 </a:t>
            </a:r>
            <a:r>
              <a:rPr lang="en-US" altLang="ko-KR" sz="1000" dirty="0"/>
              <a:t>LLM </a:t>
            </a:r>
            <a:r>
              <a:rPr lang="ko-KR" altLang="en-US" sz="1000" dirty="0"/>
              <a:t>서버에 데이터 전달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ED9A9A-9FD1-43FF-A39C-499CC4DB6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3121" y="2065335"/>
            <a:ext cx="1514628" cy="277985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162CC7-FE89-EB8C-D478-764FD7D1D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9689" y="2064978"/>
            <a:ext cx="2212513" cy="416398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C8104B-C374-66EC-5F93-49A2E3999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8281" y="2065335"/>
            <a:ext cx="1761174" cy="277985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A99C44-C288-E375-CC20-A53321275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8265" y="2065335"/>
            <a:ext cx="1118076" cy="416362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83ECA22-EF59-1C44-5182-800179E30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41"/>
          <a:stretch>
            <a:fillRect/>
          </a:stretch>
        </p:blipFill>
        <p:spPr>
          <a:xfrm>
            <a:off x="5718281" y="5017291"/>
            <a:ext cx="3409468" cy="1212023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8154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64AB-C832-8AA3-BCB0-47477CDA0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AFCBBE-D587-A248-3D7D-17096D32560A}"/>
              </a:ext>
            </a:extLst>
          </p:cNvPr>
          <p:cNvGrpSpPr/>
          <p:nvPr/>
        </p:nvGrpSpPr>
        <p:grpSpPr>
          <a:xfrm>
            <a:off x="495605" y="407105"/>
            <a:ext cx="1813317" cy="627539"/>
            <a:chOff x="3022081" y="2878282"/>
            <a:chExt cx="1813317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A33EA-2A08-EBDB-F632-ACA2D25E976E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57F5A3-55D6-5D7B-19D8-D4594D109C47}"/>
                </a:ext>
              </a:extLst>
            </p:cNvPr>
            <p:cNvSpPr txBox="1"/>
            <p:nvPr/>
          </p:nvSpPr>
          <p:spPr>
            <a:xfrm>
              <a:off x="3022081" y="3105711"/>
              <a:ext cx="181331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시연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93BDB4A-BF6E-E8C4-7AAF-852EC1055041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B05B987-FAAE-56D8-631A-EF3AB874AC0E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19BC0064-FC89-8D0A-D46E-5C7FF248DAE0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5022DC52-28B2-E907-DFB1-B63432C5CA7D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6070181A-5274-3B7E-96D7-2AF84CEFF970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0D44825-92BC-4B98-6CA8-8FA96B37FC58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0D7A02-8C9D-0B16-52A4-0DC3A495FFC1}"/>
              </a:ext>
            </a:extLst>
          </p:cNvPr>
          <p:cNvSpPr txBox="1"/>
          <p:nvPr/>
        </p:nvSpPr>
        <p:spPr>
          <a:xfrm>
            <a:off x="2415250" y="4600937"/>
            <a:ext cx="736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https://github.com/Orbit-Libra/</a:t>
            </a:r>
            <a:endParaRPr lang="ko-KR" altLang="en-US" dirty="0"/>
          </a:p>
        </p:txBody>
      </p:sp>
      <p:pic>
        <p:nvPicPr>
          <p:cNvPr id="3" name="그림 2" descr="고양이, 클립아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5CF5C6-AADC-BEEB-35EA-DBE0AE5D7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41621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84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F72A6-34C6-D758-1278-81B7D5C7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BAB788AF-9D73-0834-296E-023BE1AE4728}"/>
              </a:ext>
            </a:extLst>
          </p:cNvPr>
          <p:cNvSpPr/>
          <p:nvPr/>
        </p:nvSpPr>
        <p:spPr>
          <a:xfrm>
            <a:off x="670414" y="1191053"/>
            <a:ext cx="10841158" cy="5954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28A708-46D1-9B3E-635A-CC7C0205A87E}"/>
              </a:ext>
            </a:extLst>
          </p:cNvPr>
          <p:cNvGrpSpPr/>
          <p:nvPr/>
        </p:nvGrpSpPr>
        <p:grpSpPr>
          <a:xfrm>
            <a:off x="495605" y="407105"/>
            <a:ext cx="1903085" cy="627539"/>
            <a:chOff x="3022081" y="2878282"/>
            <a:chExt cx="1903085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8F9992-E32B-53A3-5375-5BC4C6FCE35A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761E21-D7D4-662F-0304-FC5165163B06}"/>
                </a:ext>
              </a:extLst>
            </p:cNvPr>
            <p:cNvSpPr txBox="1"/>
            <p:nvPr/>
          </p:nvSpPr>
          <p:spPr>
            <a:xfrm>
              <a:off x="3022081" y="3105711"/>
              <a:ext cx="190308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향후 개발 계획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EC8EA0-FE00-0531-76EB-DD4417B4149F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7CBF59D-9538-EE0C-EB50-EDC1B6866AFB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D8BBC563-0660-25D1-A0E1-8F68050F8477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8E8029DC-24A1-67FE-AD79-C793AD30A702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17B57E65-127F-78BB-0E61-103A942DA805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3D49C60-9942-C07D-C632-2592959E60D4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B0AFF9C-B3D3-BB59-F8A7-402B6CAD5604}"/>
              </a:ext>
            </a:extLst>
          </p:cNvPr>
          <p:cNvSpPr/>
          <p:nvPr/>
        </p:nvSpPr>
        <p:spPr>
          <a:xfrm>
            <a:off x="670414" y="1158235"/>
            <a:ext cx="10851172" cy="6793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향후 개발 계획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15721B2-8DB5-B552-49B2-0A0E658EF1BB}"/>
              </a:ext>
            </a:extLst>
          </p:cNvPr>
          <p:cNvSpPr/>
          <p:nvPr/>
        </p:nvSpPr>
        <p:spPr>
          <a:xfrm>
            <a:off x="670414" y="2344417"/>
            <a:ext cx="3494876" cy="4154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자동화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대학도서관 자료 사이트 및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CWUR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사이트의 최신 데이터 갱신 시   최신자료 수집 및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전처리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 자동화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</a:t>
            </a: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a typeface="프리젠테이션 4 Regular"/>
              </a:rPr>
              <a:t>피처 엔지니어링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a typeface="프리젠테이션 4 Regular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a typeface="프리젠테이션 4 Regular"/>
              </a:rPr>
              <a:t>사용자 데이터의 증감율에 따른 점수 변화폭 및 피처 중요도 분석 후 재 학습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ea typeface="프리젠테이션 4 Regular"/>
              </a:rPr>
              <a:t>.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머신러닝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API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서버 증설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관리자 페이지를 통해 요청을 통해 데이터 수집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학습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튜닝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피클 모델 생성 및 관리 기능 추가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</a:t>
            </a: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미래 점수 예측 로직 수정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예측점수의 시계열 데이터 기반 미래 점수 예측 로직을 각 대학의 개별 데이터의 미래시점 값 예측 후 미래점수 예측 로직으로 변경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예측점수 외에 예산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자료 수 등 세부 값도 미래 시점 예측 가능하게 변경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</a:t>
            </a: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</p:txBody>
      </p:sp>
      <p:sp>
        <p:nvSpPr>
          <p:cNvPr id="171" name="TextBox 106">
            <a:extLst>
              <a:ext uri="{FF2B5EF4-FFF2-40B4-BE49-F238E27FC236}">
                <a16:creationId xmlns:a16="http://schemas.microsoft.com/office/drawing/2014/main" id="{B606935C-0497-DBB2-75FC-43E8C93AAA58}"/>
              </a:ext>
            </a:extLst>
          </p:cNvPr>
          <p:cNvSpPr txBox="1"/>
          <p:nvPr/>
        </p:nvSpPr>
        <p:spPr>
          <a:xfrm>
            <a:off x="1205025" y="1912994"/>
            <a:ext cx="24256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프리젠테이션 8 ExtraBold" pitchFamily="2" charset="-127"/>
                <a:ea typeface="프리젠테이션 8 ExtraBold" pitchFamily="2" charset="-127"/>
              </a:rPr>
              <a:t>머신러닝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프리젠테이션 8 ExtraBold" pitchFamily="2" charset="-127"/>
                <a:ea typeface="프리젠테이션 8 ExtraBold" pitchFamily="2" charset="-127"/>
              </a:rPr>
              <a:t> 패키지 강화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989BCCDD-4686-67EE-45EC-68EC04368F2D}"/>
              </a:ext>
            </a:extLst>
          </p:cNvPr>
          <p:cNvSpPr/>
          <p:nvPr/>
        </p:nvSpPr>
        <p:spPr>
          <a:xfrm>
            <a:off x="670414" y="1935692"/>
            <a:ext cx="309873" cy="3098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63D2FAF-C751-513D-8F29-362B69093E07}"/>
              </a:ext>
            </a:extLst>
          </p:cNvPr>
          <p:cNvSpPr/>
          <p:nvPr/>
        </p:nvSpPr>
        <p:spPr>
          <a:xfrm>
            <a:off x="4343555" y="2344418"/>
            <a:ext cx="3494876" cy="4154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사용자 데이터 세분화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유저가 기입할 수 있는 데이터 중 자료구입비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대출건수에 맞춰 구입신청 및 대출한 자료 기입 기능 추가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유저가 구매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&amp;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대출 한 자료 기반  상위권 대학 유저의 구매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&amp;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대출한 자료 대조 후 도서추천 기능 추가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</a:t>
            </a: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유저 등급 분화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유저의 이용플랜 구매 유무에 따른 서비스 제공 폭 조절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기본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LLM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모델 및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OpenAI API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모델 차등 제공 및 도서추천 등 프리미엄 서비스 구현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</a:t>
            </a: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ea typeface="프리젠테이션 4 Regular"/>
              </a:rPr>
              <a:t>기타 기능 개선 </a:t>
            </a:r>
            <a:r>
              <a:rPr lang="en-US" altLang="ko-KR" sz="1200" b="1" dirty="0">
                <a:solidFill>
                  <a:schemeClr val="tx1"/>
                </a:solidFill>
                <a:ea typeface="프리젠테이션 4 Regular"/>
              </a:rPr>
              <a:t>: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schemeClr val="tx1"/>
                </a:solidFill>
                <a:ea typeface="프리젠테이션 4 Regular"/>
              </a:rPr>
              <a:t>SNS </a:t>
            </a:r>
            <a:r>
              <a:rPr lang="ko-KR" altLang="en-US" sz="1200" dirty="0">
                <a:solidFill>
                  <a:schemeClr val="tx1"/>
                </a:solidFill>
                <a:ea typeface="프리젠테이션 4 Regular"/>
              </a:rPr>
              <a:t>계정으로 로그인 기능</a:t>
            </a:r>
            <a:r>
              <a:rPr lang="en-US" altLang="ko-KR" sz="1200" dirty="0">
                <a:solidFill>
                  <a:schemeClr val="tx1"/>
                </a:solidFill>
                <a:ea typeface="프리젠테이션 4 Regular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ea typeface="프리젠테이션 4 Regular"/>
              </a:rPr>
              <a:t>아이디 및 비밀번호 찾기 기능</a:t>
            </a:r>
            <a:r>
              <a:rPr lang="en-US" altLang="ko-KR" sz="1200" dirty="0">
                <a:solidFill>
                  <a:schemeClr val="tx1"/>
                </a:solidFill>
                <a:ea typeface="프리젠테이션 4 Regular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/>
                </a:solidFill>
                <a:ea typeface="프리젠테이션 4 Regular"/>
              </a:rPr>
              <a:t>비인가 프로그램 및 비정상 이용자 재제  기능 추가</a:t>
            </a:r>
            <a:r>
              <a:rPr lang="en-US" altLang="ko-KR" sz="1200" dirty="0">
                <a:solidFill>
                  <a:schemeClr val="tx1"/>
                </a:solidFill>
                <a:ea typeface="프리젠테이션 4 Regular"/>
              </a:rPr>
              <a:t>.</a:t>
            </a:r>
          </a:p>
        </p:txBody>
      </p:sp>
      <p:sp>
        <p:nvSpPr>
          <p:cNvPr id="174" name="TextBox 107">
            <a:extLst>
              <a:ext uri="{FF2B5EF4-FFF2-40B4-BE49-F238E27FC236}">
                <a16:creationId xmlns:a16="http://schemas.microsoft.com/office/drawing/2014/main" id="{299224C1-ACC5-4882-7F25-529DF2AC8D0E}"/>
              </a:ext>
            </a:extLst>
          </p:cNvPr>
          <p:cNvSpPr txBox="1"/>
          <p:nvPr/>
        </p:nvSpPr>
        <p:spPr>
          <a:xfrm>
            <a:off x="5109000" y="1912994"/>
            <a:ext cx="19640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프리젠테이션 8 ExtraBold" pitchFamily="2" charset="-127"/>
                <a:ea typeface="프리젠테이션 8 ExtraBold" pitchFamily="2" charset="-127"/>
              </a:rPr>
              <a:t>유저 서비스 강화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4846556E-91C9-4C29-2A71-80E6911C9717}"/>
              </a:ext>
            </a:extLst>
          </p:cNvPr>
          <p:cNvSpPr/>
          <p:nvPr/>
        </p:nvSpPr>
        <p:spPr>
          <a:xfrm>
            <a:off x="4343555" y="1935692"/>
            <a:ext cx="309873" cy="3098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1C5C887-9D5E-5E05-4E44-79CC808CBDC7}"/>
              </a:ext>
            </a:extLst>
          </p:cNvPr>
          <p:cNvSpPr/>
          <p:nvPr/>
        </p:nvSpPr>
        <p:spPr>
          <a:xfrm>
            <a:off x="8016696" y="2344418"/>
            <a:ext cx="3494876" cy="4154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계산기 툴 개발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유저 요청한 데이터의 비교분석 전용 계산기 툴 추가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 Ex)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나의 점수와 상위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10%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에 드는 대학의 점수 평균을 비교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각 항목 별 비교 분석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기능 등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Open API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툴 추가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알라딘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API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및 구글 검색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API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등 유저 서비스용 에이전트 툴 추가 개발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</a:t>
            </a: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에이전트 전용 서비스 페이지 추가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유저의 질문에 따라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chart.js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를 이용한 통계 및 비교 분석 페이지 제공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기타 기능 개선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: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오케스트레이션 모듈 정확도 개선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강화 학습을 통한 답변 완성도 상승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프리젠테이션 4 Regular" pitchFamily="2" charset="-127"/>
              <a:ea typeface="프리젠테이션 4 Regular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AJAX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 기반 대화 창 비동기 통신 구현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프리젠테이션 4 Regular" pitchFamily="2" charset="-127"/>
                <a:ea typeface="프리젠테이션 4 Regular"/>
              </a:rPr>
              <a:t>.</a:t>
            </a:r>
          </a:p>
        </p:txBody>
      </p:sp>
      <p:sp>
        <p:nvSpPr>
          <p:cNvPr id="177" name="TextBox 108">
            <a:extLst>
              <a:ext uri="{FF2B5EF4-FFF2-40B4-BE49-F238E27FC236}">
                <a16:creationId xmlns:a16="http://schemas.microsoft.com/office/drawing/2014/main" id="{2B5E0CB6-D865-5618-C91B-41A2043568AA}"/>
              </a:ext>
            </a:extLst>
          </p:cNvPr>
          <p:cNvSpPr txBox="1"/>
          <p:nvPr/>
        </p:nvSpPr>
        <p:spPr>
          <a:xfrm>
            <a:off x="8395012" y="1912994"/>
            <a:ext cx="27382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프리젠테이션 8 ExtraBold" pitchFamily="2" charset="-127"/>
                <a:ea typeface="프리젠테이션 8 ExtraBold" pitchFamily="2" charset="-127"/>
              </a:rPr>
              <a:t>대화형 서비스 추가 개발</a:t>
            </a: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CFE0D6FF-36DF-B80C-4624-E4CB778BB7CE}"/>
              </a:ext>
            </a:extLst>
          </p:cNvPr>
          <p:cNvSpPr/>
          <p:nvPr/>
        </p:nvSpPr>
        <p:spPr>
          <a:xfrm>
            <a:off x="8016696" y="1935692"/>
            <a:ext cx="309873" cy="3098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789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89D9E-01A2-6DA4-2F7E-05B35C4FA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25AA00-3782-F8E3-8977-176698E4A156}"/>
              </a:ext>
            </a:extLst>
          </p:cNvPr>
          <p:cNvGrpSpPr/>
          <p:nvPr/>
        </p:nvGrpSpPr>
        <p:grpSpPr>
          <a:xfrm>
            <a:off x="495605" y="407105"/>
            <a:ext cx="2416046" cy="627539"/>
            <a:chOff x="3022081" y="2878282"/>
            <a:chExt cx="2416046" cy="6275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CFCEF5-7679-8C14-8B29-4BEE529781D4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15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C440CE-6E7C-3D3E-6EF2-8D17F89D2665}"/>
                </a:ext>
              </a:extLst>
            </p:cNvPr>
            <p:cNvSpPr txBox="1"/>
            <p:nvPr/>
          </p:nvSpPr>
          <p:spPr>
            <a:xfrm>
              <a:off x="3022081" y="3105711"/>
              <a:ext cx="241604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수행 소감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243732-E591-8A78-C718-0446FC7D67C4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0475EB6-9822-4C8D-0A24-3D312AF8C421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F2D03D16-29B1-203D-2E99-3E59ACDAD32B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FBFA9C02-2278-DFD1-9B2C-F5ED0C5DFF37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D45659FA-C5A2-A1FE-0F02-3459BDF960A1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F6F31F0-0817-CE3C-1A4A-7A8C52602110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304">
            <a:extLst>
              <a:ext uri="{FF2B5EF4-FFF2-40B4-BE49-F238E27FC236}">
                <a16:creationId xmlns:a16="http://schemas.microsoft.com/office/drawing/2014/main" id="{44C890A5-A88C-2816-6A05-01FC3719E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05" y="1231989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프리젠테이션 8 ExtraBold" pitchFamily="2" charset="-127"/>
                <a:ea typeface="프리젠테이션 8 ExtraBold" pitchFamily="2" charset="-127"/>
              </a:rPr>
              <a:t>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8C123-9B76-C668-46B8-C858DAFE149B}"/>
              </a:ext>
            </a:extLst>
          </p:cNvPr>
          <p:cNvSpPr txBox="1"/>
          <p:nvPr/>
        </p:nvSpPr>
        <p:spPr>
          <a:xfrm>
            <a:off x="1270444" y="1702935"/>
            <a:ext cx="29997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내용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4" name="Rectangle 304">
            <a:extLst>
              <a:ext uri="{FF2B5EF4-FFF2-40B4-BE49-F238E27FC236}">
                <a16:creationId xmlns:a16="http://schemas.microsoft.com/office/drawing/2014/main" id="{1210FCDB-1E8A-C23D-00E6-A92991D77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443" y="1297989"/>
            <a:ext cx="25651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수행 소감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강승민</a:t>
            </a:r>
          </a:p>
        </p:txBody>
      </p:sp>
      <p:sp>
        <p:nvSpPr>
          <p:cNvPr id="5" name="Rectangle 304">
            <a:extLst>
              <a:ext uri="{FF2B5EF4-FFF2-40B4-BE49-F238E27FC236}">
                <a16:creationId xmlns:a16="http://schemas.microsoft.com/office/drawing/2014/main" id="{A3E60929-F397-C705-DDC3-4E557F725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231" y="1226821"/>
            <a:ext cx="7748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프리젠테이션 8 ExtraBold" pitchFamily="2" charset="-127"/>
                <a:ea typeface="프리젠테이션 8 ExtraBold" pitchFamily="2" charset="-127"/>
              </a:rPr>
              <a:t>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539D6-5781-34D2-5369-0DB270B5A87E}"/>
              </a:ext>
            </a:extLst>
          </p:cNvPr>
          <p:cNvSpPr txBox="1"/>
          <p:nvPr/>
        </p:nvSpPr>
        <p:spPr>
          <a:xfrm>
            <a:off x="7009070" y="1697767"/>
            <a:ext cx="2753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내용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7" name="Rectangle 304">
            <a:extLst>
              <a:ext uri="{FF2B5EF4-FFF2-40B4-BE49-F238E27FC236}">
                <a16:creationId xmlns:a16="http://schemas.microsoft.com/office/drawing/2014/main" id="{6778ADC6-FF20-B476-E8D9-71465005B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070" y="1292821"/>
            <a:ext cx="3463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수행 소감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김선희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311C4D-1110-EAEE-7711-27C28CDAAD0B}"/>
              </a:ext>
            </a:extLst>
          </p:cNvPr>
          <p:cNvCxnSpPr/>
          <p:nvPr/>
        </p:nvCxnSpPr>
        <p:spPr>
          <a:xfrm>
            <a:off x="1366055" y="1673883"/>
            <a:ext cx="1397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E2C6DB-65D5-46FA-1964-5EB441CED988}"/>
              </a:ext>
            </a:extLst>
          </p:cNvPr>
          <p:cNvCxnSpPr/>
          <p:nvPr/>
        </p:nvCxnSpPr>
        <p:spPr>
          <a:xfrm>
            <a:off x="7110423" y="1668715"/>
            <a:ext cx="1397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57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BC412-8AD8-218C-C01D-7507A752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7EB6DF11-56D9-D06C-2617-22DB64778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55" b="23355"/>
          <a:stretch/>
        </p:blipFill>
        <p:spPr>
          <a:xfrm>
            <a:off x="4353777" y="3380957"/>
            <a:ext cx="3487190" cy="12639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2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</p:spPr>
      </p:pic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7ACB490F-D130-6079-209B-DDB865FBFAA0}"/>
              </a:ext>
            </a:extLst>
          </p:cNvPr>
          <p:cNvSpPr/>
          <p:nvPr/>
        </p:nvSpPr>
        <p:spPr>
          <a:xfrm>
            <a:off x="4346895" y="3388219"/>
            <a:ext cx="3488055" cy="2900250"/>
          </a:xfrm>
          <a:prstGeom prst="round2SameRect">
            <a:avLst>
              <a:gd name="adj1" fmla="val 0"/>
              <a:gd name="adj2" fmla="val 7438"/>
            </a:avLst>
          </a:prstGeom>
          <a:gradFill>
            <a:gsLst>
              <a:gs pos="60000">
                <a:schemeClr val="accent2">
                  <a:lumMod val="62000"/>
                </a:schemeClr>
              </a:gs>
              <a:gs pos="0">
                <a:schemeClr val="accent2">
                  <a:lumMod val="50000"/>
                </a:schemeClr>
              </a:gs>
              <a:gs pos="70000">
                <a:schemeClr val="accent2">
                  <a:lumMod val="7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802D056-FD41-78C6-CA84-5BEBB102E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2651" r="-339" b="2885"/>
          <a:stretch>
            <a:fillRect/>
          </a:stretch>
        </p:blipFill>
        <p:spPr>
          <a:xfrm>
            <a:off x="8191880" y="3366408"/>
            <a:ext cx="3484221" cy="14864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2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</p:spPr>
      </p:pic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A050975E-2248-3BC3-35B7-CB39C82726CD}"/>
              </a:ext>
            </a:extLst>
          </p:cNvPr>
          <p:cNvSpPr/>
          <p:nvPr/>
        </p:nvSpPr>
        <p:spPr>
          <a:xfrm>
            <a:off x="8188046" y="3388219"/>
            <a:ext cx="3488055" cy="2900250"/>
          </a:xfrm>
          <a:prstGeom prst="round2SameRect">
            <a:avLst>
              <a:gd name="adj1" fmla="val 0"/>
              <a:gd name="adj2" fmla="val 7438"/>
            </a:avLst>
          </a:prstGeom>
          <a:gradFill>
            <a:gsLst>
              <a:gs pos="556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70000">
                <a:schemeClr val="accent4">
                  <a:lumMod val="75000"/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5" name="그림 34" descr="야외, 건물, 하늘, 나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267E48-DFC0-B593-467C-F07BC2D03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4" y="3368118"/>
            <a:ext cx="3487190" cy="144668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2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77412C-7E40-221A-41ED-87973CCBD6B3}"/>
              </a:ext>
            </a:extLst>
          </p:cNvPr>
          <p:cNvSpPr/>
          <p:nvPr/>
        </p:nvSpPr>
        <p:spPr>
          <a:xfrm>
            <a:off x="4353777" y="2253906"/>
            <a:ext cx="3481173" cy="8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사용자 정보 기반 점수 예측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사용자의 정보와 소속대학 평균 비교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유저 점수와 유사한 대학 비교 분석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1EB1653-14F2-46E3-CF65-8C7E6678F1E2}"/>
              </a:ext>
            </a:extLst>
          </p:cNvPr>
          <p:cNvSpPr txBox="1"/>
          <p:nvPr/>
        </p:nvSpPr>
        <p:spPr>
          <a:xfrm>
            <a:off x="4663651" y="1640509"/>
            <a:ext cx="25074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프리젠테이션 8 ExtraBold" pitchFamily="2" charset="-127"/>
                <a:ea typeface="프리젠테이션 8 ExtraBold" pitchFamily="2" charset="-127"/>
              </a:rPr>
              <a:t>이용자 학습 수준 예측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D58C6A2-4D74-161A-D4AF-0467B6E95318}"/>
              </a:ext>
            </a:extLst>
          </p:cNvPr>
          <p:cNvSpPr/>
          <p:nvPr/>
        </p:nvSpPr>
        <p:spPr>
          <a:xfrm>
            <a:off x="4353778" y="1656432"/>
            <a:ext cx="309873" cy="3098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2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1C238C-4FB4-2CBB-C30B-37F3D7F3BF44}"/>
              </a:ext>
            </a:extLst>
          </p:cNvPr>
          <p:cNvSpPr txBox="1"/>
          <p:nvPr/>
        </p:nvSpPr>
        <p:spPr>
          <a:xfrm>
            <a:off x="4518934" y="4766685"/>
            <a:ext cx="3161414" cy="115845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유저데이터와 소속대학의 대학도서관 데이터 기반 유저의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학습 점수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예측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algn="ctr" latinLnBrk="0">
              <a:lnSpc>
                <a:spcPct val="110000"/>
              </a:lnSpc>
            </a:pPr>
            <a:endParaRPr lang="en-US" altLang="ko-KR" sz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유저 점수와 소속대학 점수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비교 및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유저 점수와 유사한 대학 예측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algn="ctr" latinLnBrk="0">
              <a:lnSpc>
                <a:spcPct val="110000"/>
              </a:lnSpc>
            </a:pPr>
            <a:br>
              <a:rPr lang="en-US" altLang="ko-KR" sz="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점수 향상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가능성 및 방향성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제시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551A1CD-3EB6-7C25-4355-CEF4F12A8E34}"/>
              </a:ext>
            </a:extLst>
          </p:cNvPr>
          <p:cNvGrpSpPr/>
          <p:nvPr/>
        </p:nvGrpSpPr>
        <p:grpSpPr>
          <a:xfrm>
            <a:off x="5846036" y="3165826"/>
            <a:ext cx="412571" cy="362459"/>
            <a:chOff x="2956119" y="4532846"/>
            <a:chExt cx="618932" cy="306624"/>
          </a:xfrm>
        </p:grpSpPr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253E066E-D5B1-01B4-65D1-63FD00CF9C66}"/>
                </a:ext>
              </a:extLst>
            </p:cNvPr>
            <p:cNvSpPr/>
            <p:nvPr/>
          </p:nvSpPr>
          <p:spPr>
            <a:xfrm rot="10800000">
              <a:off x="2956119" y="4532846"/>
              <a:ext cx="618932" cy="3066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E551B695-F010-8029-9B45-5D4DCBBB4BF0}"/>
                </a:ext>
              </a:extLst>
            </p:cNvPr>
            <p:cNvSpPr/>
            <p:nvPr/>
          </p:nvSpPr>
          <p:spPr>
            <a:xfrm rot="10800000">
              <a:off x="3157119" y="4613511"/>
              <a:ext cx="216932" cy="10746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F9A80-0711-8823-2511-B09C2514D6CB}"/>
              </a:ext>
            </a:extLst>
          </p:cNvPr>
          <p:cNvSpPr/>
          <p:nvPr/>
        </p:nvSpPr>
        <p:spPr>
          <a:xfrm>
            <a:off x="505744" y="2247306"/>
            <a:ext cx="3481173" cy="8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카테고리 별 대학도서관 통계자료 수집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세계 대학 평가 사이트 점수 수집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통계자료와 대학평가점수 간 상관계수 분석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C4C0A-3F02-1BFC-CF0C-F5C124C7A7A5}"/>
              </a:ext>
            </a:extLst>
          </p:cNvPr>
          <p:cNvSpPr txBox="1"/>
          <p:nvPr/>
        </p:nvSpPr>
        <p:spPr>
          <a:xfrm>
            <a:off x="809695" y="1607851"/>
            <a:ext cx="25891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프리젠테이션 8 ExtraBold" pitchFamily="2" charset="-127"/>
                <a:ea typeface="프리젠테이션 8 ExtraBold" pitchFamily="2" charset="-127"/>
              </a:rPr>
              <a:t>대학 별 학습환경 예측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F1C330-9BD0-371D-3068-178E111A1CB9}"/>
              </a:ext>
            </a:extLst>
          </p:cNvPr>
          <p:cNvSpPr/>
          <p:nvPr/>
        </p:nvSpPr>
        <p:spPr>
          <a:xfrm>
            <a:off x="505745" y="1649832"/>
            <a:ext cx="309873" cy="30987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1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5472FC2D-F88F-EC77-76D4-21261A46E7F3}"/>
              </a:ext>
            </a:extLst>
          </p:cNvPr>
          <p:cNvSpPr/>
          <p:nvPr/>
        </p:nvSpPr>
        <p:spPr>
          <a:xfrm>
            <a:off x="505744" y="3366407"/>
            <a:ext cx="3488055" cy="2900250"/>
          </a:xfrm>
          <a:prstGeom prst="round2SameRect">
            <a:avLst>
              <a:gd name="adj1" fmla="val 0"/>
              <a:gd name="adj2" fmla="val 7438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60000">
                <a:schemeClr val="accent1">
                  <a:lumMod val="90000"/>
                </a:schemeClr>
              </a:gs>
              <a:gs pos="70000">
                <a:schemeClr val="accent1">
                  <a:alpha val="0"/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44ACC-88ED-7B3F-94F1-623D1C9D309B}"/>
              </a:ext>
            </a:extLst>
          </p:cNvPr>
          <p:cNvSpPr txBox="1"/>
          <p:nvPr/>
        </p:nvSpPr>
        <p:spPr>
          <a:xfrm>
            <a:off x="688171" y="4818714"/>
            <a:ext cx="3116318" cy="9214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세계 대학 평가 사이트 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‘CWUR’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에 등재된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국내 상위 대학의 점수와 상관계수 분석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algn="ctr" latinLnBrk="0">
              <a:lnSpc>
                <a:spcPct val="110000"/>
              </a:lnSpc>
            </a:pPr>
            <a:endParaRPr lang="en-US" altLang="ko-KR" sz="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대학의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발전 가능성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예측</a:t>
            </a:r>
            <a:r>
              <a: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및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사용자의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진로 고민 해결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649E0C-8FFB-5D43-533B-4F9682ACCD59}"/>
              </a:ext>
            </a:extLst>
          </p:cNvPr>
          <p:cNvGrpSpPr/>
          <p:nvPr/>
        </p:nvGrpSpPr>
        <p:grpSpPr>
          <a:xfrm>
            <a:off x="2028999" y="3159226"/>
            <a:ext cx="412571" cy="362459"/>
            <a:chOff x="2956119" y="4532846"/>
            <a:chExt cx="618932" cy="306624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1CD5168A-4B5D-83CE-E4C1-AB4B328987E1}"/>
                </a:ext>
              </a:extLst>
            </p:cNvPr>
            <p:cNvSpPr/>
            <p:nvPr/>
          </p:nvSpPr>
          <p:spPr>
            <a:xfrm rot="10800000">
              <a:off x="2956119" y="4532846"/>
              <a:ext cx="618932" cy="3066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A67FC6F2-BE19-4F33-9782-C965CD1B7F81}"/>
                </a:ext>
              </a:extLst>
            </p:cNvPr>
            <p:cNvSpPr/>
            <p:nvPr/>
          </p:nvSpPr>
          <p:spPr>
            <a:xfrm rot="10800000">
              <a:off x="3157119" y="4613511"/>
              <a:ext cx="216932" cy="10746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100A8E-E634-5A48-058E-978FF3A684C9}"/>
              </a:ext>
            </a:extLst>
          </p:cNvPr>
          <p:cNvSpPr/>
          <p:nvPr/>
        </p:nvSpPr>
        <p:spPr>
          <a:xfrm>
            <a:off x="8201869" y="2247306"/>
            <a:ext cx="3481173" cy="8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이용자 맞춤형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LLM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채팅 봇 서비스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유저 데이터 및 예측 데이터 기반 답변 가능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54800" indent="-154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요청에 따른 기능성 에이전트 툴 구현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5C13A-8829-CD3B-E3EE-0D48C011FB50}"/>
              </a:ext>
            </a:extLst>
          </p:cNvPr>
          <p:cNvSpPr txBox="1"/>
          <p:nvPr/>
        </p:nvSpPr>
        <p:spPr>
          <a:xfrm>
            <a:off x="8511743" y="1633909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프리젠테이션 8 ExtraBold" pitchFamily="2" charset="-127"/>
                <a:ea typeface="프리젠테이션 8 ExtraBold" pitchFamily="2" charset="-127"/>
              </a:rPr>
              <a:t>대화형 서비스 구현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3DEAF08-B531-3567-02E3-7062B80D85F5}"/>
              </a:ext>
            </a:extLst>
          </p:cNvPr>
          <p:cNvSpPr/>
          <p:nvPr/>
        </p:nvSpPr>
        <p:spPr>
          <a:xfrm>
            <a:off x="8201870" y="1649832"/>
            <a:ext cx="309873" cy="3098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3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7844CB-433A-0A24-A33B-966ED7FAD088}"/>
              </a:ext>
            </a:extLst>
          </p:cNvPr>
          <p:cNvSpPr txBox="1"/>
          <p:nvPr/>
        </p:nvSpPr>
        <p:spPr>
          <a:xfrm>
            <a:off x="8347158" y="4782264"/>
            <a:ext cx="3161414" cy="12530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10000"/>
              </a:lnSpc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Hugging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Face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의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Pre-Trained LLM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모델을 활용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대화형 서비스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제공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algn="ctr" latinLnBrk="0">
              <a:lnSpc>
                <a:spcPct val="110000"/>
              </a:lnSpc>
            </a:pPr>
            <a:endParaRPr lang="en-US" altLang="ko-KR" sz="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 latinLnBrk="0">
              <a:lnSpc>
                <a:spcPct val="110000"/>
              </a:lnSpc>
            </a:pPr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LangChain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&amp; Langgraph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및</a:t>
            </a:r>
            <a:endParaRPr lang="en-US" altLang="ko-KR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 latinLnBrk="0">
              <a:lnSpc>
                <a:spcPct val="110000"/>
              </a:lnSpc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RAG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를 이용한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에이전트 툴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구현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algn="ctr" latinLnBrk="0">
              <a:lnSpc>
                <a:spcPct val="110000"/>
              </a:lnSpc>
            </a:pPr>
            <a:br>
              <a:rPr lang="en-US" altLang="ko-KR" sz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사용자 요청에 따라 지식 검색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데이터 기반 응답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기능 실행 등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맞춤형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UX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구현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C206FE-DE54-5B5C-875B-B9920E4FF472}"/>
              </a:ext>
            </a:extLst>
          </p:cNvPr>
          <p:cNvGrpSpPr/>
          <p:nvPr/>
        </p:nvGrpSpPr>
        <p:grpSpPr>
          <a:xfrm>
            <a:off x="9694128" y="3159226"/>
            <a:ext cx="412571" cy="362459"/>
            <a:chOff x="2956119" y="4532846"/>
            <a:chExt cx="618932" cy="306624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18708999-49D3-F060-1D53-3F1C7DC12A66}"/>
                </a:ext>
              </a:extLst>
            </p:cNvPr>
            <p:cNvSpPr/>
            <p:nvPr/>
          </p:nvSpPr>
          <p:spPr>
            <a:xfrm rot="10800000">
              <a:off x="2956119" y="4532846"/>
              <a:ext cx="618932" cy="3066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2C6DE8DC-D084-3EC7-407D-90639C2C4B36}"/>
                </a:ext>
              </a:extLst>
            </p:cNvPr>
            <p:cNvSpPr/>
            <p:nvPr/>
          </p:nvSpPr>
          <p:spPr>
            <a:xfrm rot="10800000">
              <a:off x="3157119" y="4613511"/>
              <a:ext cx="216932" cy="107469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35ECD65-93F4-DB25-2252-7CF1DB055465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183E1B9-ACCD-775E-B7F9-629A4FA52A4D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47" name="직각 삼각형 46">
                <a:extLst>
                  <a:ext uri="{FF2B5EF4-FFF2-40B4-BE49-F238E27FC236}">
                    <a16:creationId xmlns:a16="http://schemas.microsoft.com/office/drawing/2014/main" id="{8CCC5343-A5A0-1D16-1B92-941B03ECFB8F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각 삼각형 47">
                <a:extLst>
                  <a:ext uri="{FF2B5EF4-FFF2-40B4-BE49-F238E27FC236}">
                    <a16:creationId xmlns:a16="http://schemas.microsoft.com/office/drawing/2014/main" id="{0EFDA2D9-0A17-E1E3-047E-DFEB7F858376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각 삼각형 48">
                <a:extLst>
                  <a:ext uri="{FF2B5EF4-FFF2-40B4-BE49-F238E27FC236}">
                    <a16:creationId xmlns:a16="http://schemas.microsoft.com/office/drawing/2014/main" id="{09830F8B-1A38-6400-4365-380BB2654BE3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738D5C1-55E4-4C46-F059-EF83C4EFC11A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F8CF165-2251-0DDF-C837-4FDC3BD75361}"/>
              </a:ext>
            </a:extLst>
          </p:cNvPr>
          <p:cNvGrpSpPr/>
          <p:nvPr/>
        </p:nvGrpSpPr>
        <p:grpSpPr>
          <a:xfrm>
            <a:off x="495605" y="399347"/>
            <a:ext cx="4629794" cy="635297"/>
            <a:chOff x="3022081" y="2870524"/>
            <a:chExt cx="4629794" cy="6352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D2B5AD-675F-0D41-E722-AFF74EFDE5CF}"/>
                </a:ext>
              </a:extLst>
            </p:cNvPr>
            <p:cNvSpPr txBox="1"/>
            <p:nvPr/>
          </p:nvSpPr>
          <p:spPr>
            <a:xfrm>
              <a:off x="3022081" y="2870524"/>
              <a:ext cx="891591" cy="262764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0F24B3F-D365-DF9C-82E7-7D78FE3D9268}"/>
                </a:ext>
              </a:extLst>
            </p:cNvPr>
            <p:cNvSpPr txBox="1"/>
            <p:nvPr/>
          </p:nvSpPr>
          <p:spPr>
            <a:xfrm>
              <a:off x="3022081" y="3105711"/>
              <a:ext cx="462979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기획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-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기획 의도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&amp;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개발목표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19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B047E-0262-E4CB-496C-941A99C4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51FAEB-1F92-7174-4C1C-06D5333AEF49}"/>
              </a:ext>
            </a:extLst>
          </p:cNvPr>
          <p:cNvSpPr txBox="1"/>
          <p:nvPr/>
        </p:nvSpPr>
        <p:spPr>
          <a:xfrm>
            <a:off x="563705" y="2420806"/>
            <a:ext cx="604653" cy="21544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Python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0008C-E8EE-CBEB-2EAB-B90CB5A02E25}"/>
              </a:ext>
            </a:extLst>
          </p:cNvPr>
          <p:cNvSpPr txBox="1"/>
          <p:nvPr/>
        </p:nvSpPr>
        <p:spPr>
          <a:xfrm>
            <a:off x="1208433" y="2521821"/>
            <a:ext cx="520976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3.11.9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E821F1-B1D0-569D-729C-528582D66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r="8979"/>
          <a:stretch>
            <a:fillRect/>
          </a:stretch>
        </p:blipFill>
        <p:spPr>
          <a:xfrm>
            <a:off x="1977139" y="1214190"/>
            <a:ext cx="519939" cy="202649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F82734-F383-64CD-2066-AB5C15C29705}"/>
              </a:ext>
            </a:extLst>
          </p:cNvPr>
          <p:cNvSpPr txBox="1"/>
          <p:nvPr/>
        </p:nvSpPr>
        <p:spPr>
          <a:xfrm>
            <a:off x="1612777" y="1203298"/>
            <a:ext cx="279270" cy="9233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Pandas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719298-A508-A52F-1747-6195DAD68B6F}"/>
              </a:ext>
            </a:extLst>
          </p:cNvPr>
          <p:cNvSpPr txBox="1"/>
          <p:nvPr/>
        </p:nvSpPr>
        <p:spPr>
          <a:xfrm>
            <a:off x="1612777" y="1320011"/>
            <a:ext cx="269304" cy="7694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2.3.1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92DE0F-6EC7-7743-6B70-5F175156A9C1}"/>
              </a:ext>
            </a:extLst>
          </p:cNvPr>
          <p:cNvCxnSpPr>
            <a:cxnSpLocks/>
          </p:cNvCxnSpPr>
          <p:nvPr/>
        </p:nvCxnSpPr>
        <p:spPr>
          <a:xfrm>
            <a:off x="1595693" y="1315515"/>
            <a:ext cx="86171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72C11E0-3117-D2D3-F2AB-9CEC7A0596B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81864" y="1315515"/>
            <a:ext cx="29527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B0DDBE3-1835-6E94-3521-B61D66F3098A}"/>
              </a:ext>
            </a:extLst>
          </p:cNvPr>
          <p:cNvCxnSpPr>
            <a:cxnSpLocks/>
          </p:cNvCxnSpPr>
          <p:nvPr/>
        </p:nvCxnSpPr>
        <p:spPr>
          <a:xfrm>
            <a:off x="533400" y="2695519"/>
            <a:ext cx="67733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93B1DF6-7FEB-4A14-104B-A7DDE29B079C}"/>
              </a:ext>
            </a:extLst>
          </p:cNvPr>
          <p:cNvCxnSpPr>
            <a:cxnSpLocks/>
          </p:cNvCxnSpPr>
          <p:nvPr/>
        </p:nvCxnSpPr>
        <p:spPr>
          <a:xfrm>
            <a:off x="1168358" y="2695519"/>
            <a:ext cx="656110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85352759-64BC-FF74-3B5B-03BC58101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0" t="13625" r="18154" b="13625"/>
          <a:stretch>
            <a:fillRect/>
          </a:stretch>
        </p:blipFill>
        <p:spPr>
          <a:xfrm>
            <a:off x="1977139" y="1518163"/>
            <a:ext cx="519939" cy="202649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8559845-B1C8-DEE5-352D-C2E43E346DC7}"/>
              </a:ext>
            </a:extLst>
          </p:cNvPr>
          <p:cNvSpPr txBox="1"/>
          <p:nvPr/>
        </p:nvSpPr>
        <p:spPr>
          <a:xfrm>
            <a:off x="1551436" y="1507271"/>
            <a:ext cx="381252" cy="9233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matplotlib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22BD8B-61AA-F646-A47C-38F08E467D6A}"/>
              </a:ext>
            </a:extLst>
          </p:cNvPr>
          <p:cNvSpPr txBox="1"/>
          <p:nvPr/>
        </p:nvSpPr>
        <p:spPr>
          <a:xfrm>
            <a:off x="1612777" y="1623984"/>
            <a:ext cx="306174" cy="7694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3.10.3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C35C40-8025-AB68-E71A-BB378ABF1F41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81864" y="1619488"/>
            <a:ext cx="29527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7D93CB-5F8C-7E00-75A5-9952FF6A59FC}"/>
              </a:ext>
            </a:extLst>
          </p:cNvPr>
          <p:cNvCxnSpPr>
            <a:cxnSpLocks/>
          </p:cNvCxnSpPr>
          <p:nvPr/>
        </p:nvCxnSpPr>
        <p:spPr>
          <a:xfrm>
            <a:off x="1595693" y="1619488"/>
            <a:ext cx="86171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356D805C-4BB7-36CD-56F0-261D65C3C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t="17433" r="11081" b="16171"/>
          <a:stretch>
            <a:fillRect/>
          </a:stretch>
        </p:blipFill>
        <p:spPr>
          <a:xfrm>
            <a:off x="1977139" y="1824062"/>
            <a:ext cx="519939" cy="202649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E259108-9AE8-3110-9C82-64B8EEB8F306}"/>
              </a:ext>
            </a:extLst>
          </p:cNvPr>
          <p:cNvSpPr txBox="1"/>
          <p:nvPr/>
        </p:nvSpPr>
        <p:spPr>
          <a:xfrm>
            <a:off x="1525609" y="1828560"/>
            <a:ext cx="464515" cy="7694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BeautifulSoup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8CA7EB-CE15-4DD6-A274-160315B4DE0B}"/>
              </a:ext>
            </a:extLst>
          </p:cNvPr>
          <p:cNvSpPr txBox="1"/>
          <p:nvPr/>
        </p:nvSpPr>
        <p:spPr>
          <a:xfrm>
            <a:off x="1612777" y="1929883"/>
            <a:ext cx="306174" cy="7694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4.13.4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6FB60FD4-F2B8-A46D-B07B-5B3CA2CC523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1681864" y="1925387"/>
            <a:ext cx="29527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C1B4012-E039-E4E9-E79A-FD3057B0F96A}"/>
              </a:ext>
            </a:extLst>
          </p:cNvPr>
          <p:cNvCxnSpPr>
            <a:cxnSpLocks/>
          </p:cNvCxnSpPr>
          <p:nvPr/>
        </p:nvCxnSpPr>
        <p:spPr>
          <a:xfrm>
            <a:off x="1595693" y="1925387"/>
            <a:ext cx="86171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FA634FD9-44CD-604B-EF2C-88310871C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7" b="6477"/>
          <a:stretch/>
        </p:blipFill>
        <p:spPr>
          <a:xfrm>
            <a:off x="2953123" y="1214190"/>
            <a:ext cx="519939" cy="202649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3517503-3C5B-1D1A-59C2-39222DC11B5E}"/>
              </a:ext>
            </a:extLst>
          </p:cNvPr>
          <p:cNvSpPr txBox="1"/>
          <p:nvPr/>
        </p:nvSpPr>
        <p:spPr>
          <a:xfrm>
            <a:off x="2588761" y="1203298"/>
            <a:ext cx="338964" cy="9233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NumPy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19519D-0ED7-8DFE-FDF6-F08E01DFB3EB}"/>
              </a:ext>
            </a:extLst>
          </p:cNvPr>
          <p:cNvSpPr txBox="1"/>
          <p:nvPr/>
        </p:nvSpPr>
        <p:spPr>
          <a:xfrm>
            <a:off x="2588761" y="1320011"/>
            <a:ext cx="269304" cy="7694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2.3.1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FF1A718-CA18-C89D-1AB5-DE94EF8A62A5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2657848" y="1315515"/>
            <a:ext cx="29527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3141469-2CE1-34DF-825C-8BC72A067662}"/>
              </a:ext>
            </a:extLst>
          </p:cNvPr>
          <p:cNvCxnSpPr>
            <a:cxnSpLocks/>
          </p:cNvCxnSpPr>
          <p:nvPr/>
        </p:nvCxnSpPr>
        <p:spPr>
          <a:xfrm>
            <a:off x="2571677" y="1315515"/>
            <a:ext cx="86171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>
            <a:extLst>
              <a:ext uri="{FF2B5EF4-FFF2-40B4-BE49-F238E27FC236}">
                <a16:creationId xmlns:a16="http://schemas.microsoft.com/office/drawing/2014/main" id="{79CED14A-56CE-B1D7-459E-6BEC18D5C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1" b="19849"/>
          <a:stretch>
            <a:fillRect/>
          </a:stretch>
        </p:blipFill>
        <p:spPr>
          <a:xfrm>
            <a:off x="2953123" y="1518163"/>
            <a:ext cx="519939" cy="202649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D988A40-CC70-07D1-653A-86B5EE6408B5}"/>
              </a:ext>
            </a:extLst>
          </p:cNvPr>
          <p:cNvSpPr txBox="1"/>
          <p:nvPr/>
        </p:nvSpPr>
        <p:spPr>
          <a:xfrm>
            <a:off x="2588761" y="1507271"/>
            <a:ext cx="338964" cy="9233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seaborn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3CA0A6B-20F5-AF2F-5EE4-81FEB912B10A}"/>
              </a:ext>
            </a:extLst>
          </p:cNvPr>
          <p:cNvSpPr txBox="1"/>
          <p:nvPr/>
        </p:nvSpPr>
        <p:spPr>
          <a:xfrm>
            <a:off x="2588761" y="1623984"/>
            <a:ext cx="306174" cy="7694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0.13.2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DF29AFC-DED7-D3F2-E7DD-222F491243EE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2657848" y="1619488"/>
            <a:ext cx="29527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EF605DE-2CD0-E394-4846-ED6A14F4571E}"/>
              </a:ext>
            </a:extLst>
          </p:cNvPr>
          <p:cNvCxnSpPr>
            <a:cxnSpLocks/>
          </p:cNvCxnSpPr>
          <p:nvPr/>
        </p:nvCxnSpPr>
        <p:spPr>
          <a:xfrm>
            <a:off x="2571677" y="1619488"/>
            <a:ext cx="86171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>
            <a:extLst>
              <a:ext uri="{FF2B5EF4-FFF2-40B4-BE49-F238E27FC236}">
                <a16:creationId xmlns:a16="http://schemas.microsoft.com/office/drawing/2014/main" id="{A2228A5B-E213-39A1-A579-7A0CAB204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r="17807"/>
          <a:stretch>
            <a:fillRect/>
          </a:stretch>
        </p:blipFill>
        <p:spPr>
          <a:xfrm>
            <a:off x="2953123" y="1842022"/>
            <a:ext cx="519939" cy="202649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1B12158-BB86-D041-DF13-957761D64794}"/>
              </a:ext>
            </a:extLst>
          </p:cNvPr>
          <p:cNvSpPr txBox="1"/>
          <p:nvPr/>
        </p:nvSpPr>
        <p:spPr>
          <a:xfrm>
            <a:off x="2588761" y="1831130"/>
            <a:ext cx="338964" cy="92333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Selenium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51DC65-26AD-85A0-BEAF-CD64C3BA81BF}"/>
              </a:ext>
            </a:extLst>
          </p:cNvPr>
          <p:cNvSpPr txBox="1"/>
          <p:nvPr/>
        </p:nvSpPr>
        <p:spPr>
          <a:xfrm>
            <a:off x="2588761" y="1947843"/>
            <a:ext cx="306174" cy="7694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4.33.0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D269394-9BB2-1105-0C1F-107C413945CC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2657848" y="1943347"/>
            <a:ext cx="29527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63064D8-15C6-235C-AD9A-4154905E4499}"/>
              </a:ext>
            </a:extLst>
          </p:cNvPr>
          <p:cNvCxnSpPr>
            <a:cxnSpLocks/>
          </p:cNvCxnSpPr>
          <p:nvPr/>
        </p:nvCxnSpPr>
        <p:spPr>
          <a:xfrm>
            <a:off x="2571677" y="1943347"/>
            <a:ext cx="86171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림 97">
            <a:extLst>
              <a:ext uri="{FF2B5EF4-FFF2-40B4-BE49-F238E27FC236}">
                <a16:creationId xmlns:a16="http://schemas.microsoft.com/office/drawing/2014/main" id="{F59B523F-BEE2-16FB-7225-F843B72118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r="10202"/>
          <a:stretch>
            <a:fillRect/>
          </a:stretch>
        </p:blipFill>
        <p:spPr>
          <a:xfrm>
            <a:off x="1977139" y="2132533"/>
            <a:ext cx="519939" cy="202649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8F1D21EC-FF02-3BBE-0910-093ABE38C923}"/>
              </a:ext>
            </a:extLst>
          </p:cNvPr>
          <p:cNvSpPr txBox="1"/>
          <p:nvPr/>
        </p:nvSpPr>
        <p:spPr>
          <a:xfrm>
            <a:off x="1561313" y="2137030"/>
            <a:ext cx="424296" cy="7694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SQLAlchemy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F0DC8C6-4ACD-FA18-A94F-1629E88336E6}"/>
              </a:ext>
            </a:extLst>
          </p:cNvPr>
          <p:cNvSpPr txBox="1"/>
          <p:nvPr/>
        </p:nvSpPr>
        <p:spPr>
          <a:xfrm>
            <a:off x="1612777" y="2238354"/>
            <a:ext cx="306174" cy="7694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2.0.21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E01CC17-6324-0C11-5E0C-520A50A13D15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681864" y="2233858"/>
            <a:ext cx="29527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D18DCA6-0D8E-A439-8A1F-7FFEBA6956BD}"/>
              </a:ext>
            </a:extLst>
          </p:cNvPr>
          <p:cNvCxnSpPr>
            <a:cxnSpLocks/>
          </p:cNvCxnSpPr>
          <p:nvPr/>
        </p:nvCxnSpPr>
        <p:spPr>
          <a:xfrm>
            <a:off x="1595693" y="2233858"/>
            <a:ext cx="86171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>
            <a:extLst>
              <a:ext uri="{FF2B5EF4-FFF2-40B4-BE49-F238E27FC236}">
                <a16:creationId xmlns:a16="http://schemas.microsoft.com/office/drawing/2014/main" id="{D3D776EC-0E11-3615-AEC2-0A10D54A09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" r="316"/>
          <a:stretch/>
        </p:blipFill>
        <p:spPr>
          <a:xfrm>
            <a:off x="2953123" y="2150493"/>
            <a:ext cx="519939" cy="202649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sx="90000" sy="9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F909049-6020-5799-23FA-085F5FF978BE}"/>
              </a:ext>
            </a:extLst>
          </p:cNvPr>
          <p:cNvSpPr txBox="1"/>
          <p:nvPr/>
        </p:nvSpPr>
        <p:spPr>
          <a:xfrm>
            <a:off x="2588761" y="2154990"/>
            <a:ext cx="338964" cy="7694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OpenPyXL</a:t>
            </a:r>
            <a:endParaRPr lang="ko-KR" altLang="en-US" sz="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405B75-7874-1A36-7403-4343D8E21B83}"/>
              </a:ext>
            </a:extLst>
          </p:cNvPr>
          <p:cNvSpPr txBox="1"/>
          <p:nvPr/>
        </p:nvSpPr>
        <p:spPr>
          <a:xfrm>
            <a:off x="2588761" y="2256314"/>
            <a:ext cx="269304" cy="76944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3.1.5</a:t>
            </a:r>
            <a:endParaRPr lang="ko-KR" altLang="en-US" sz="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A69153A-5CE5-4ABF-5300-76D8B4189472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2657848" y="2251818"/>
            <a:ext cx="29527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4A774F1-2C46-7ECE-4DED-7D0CF5130551}"/>
              </a:ext>
            </a:extLst>
          </p:cNvPr>
          <p:cNvCxnSpPr>
            <a:cxnSpLocks/>
          </p:cNvCxnSpPr>
          <p:nvPr/>
        </p:nvCxnSpPr>
        <p:spPr>
          <a:xfrm>
            <a:off x="2571677" y="2251818"/>
            <a:ext cx="86171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>
            <a:extLst>
              <a:ext uri="{FF2B5EF4-FFF2-40B4-BE49-F238E27FC236}">
                <a16:creationId xmlns:a16="http://schemas.microsoft.com/office/drawing/2014/main" id="{EE630D03-5309-3CE7-C70D-20DF21E5E8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6" r="14916"/>
          <a:stretch/>
        </p:blipFill>
        <p:spPr>
          <a:xfrm>
            <a:off x="4304050" y="1234398"/>
            <a:ext cx="1276658" cy="497584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5BB3C5A-57AD-2A3B-6C1B-B8600D4297FA}"/>
              </a:ext>
            </a:extLst>
          </p:cNvPr>
          <p:cNvSpPr txBox="1"/>
          <p:nvPr/>
        </p:nvSpPr>
        <p:spPr>
          <a:xfrm>
            <a:off x="3623326" y="1291366"/>
            <a:ext cx="627389" cy="138499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Scikit-learn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BCEDCB-F2C7-9583-A06D-B4FA16CBD053}"/>
              </a:ext>
            </a:extLst>
          </p:cNvPr>
          <p:cNvSpPr txBox="1"/>
          <p:nvPr/>
        </p:nvSpPr>
        <p:spPr>
          <a:xfrm>
            <a:off x="3693038" y="1512090"/>
            <a:ext cx="379912" cy="107722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1.7.1</a:t>
            </a:r>
            <a:endParaRPr lang="ko-KR" altLang="en-US" sz="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5979286F-AA66-9B81-5039-DF7CB91C68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4050" y="1866727"/>
            <a:ext cx="1276658" cy="497584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EBE06C5E-9460-3599-CFF2-6B2C4195A33C}"/>
              </a:ext>
            </a:extLst>
          </p:cNvPr>
          <p:cNvSpPr txBox="1"/>
          <p:nvPr/>
        </p:nvSpPr>
        <p:spPr>
          <a:xfrm>
            <a:off x="3663924" y="1906520"/>
            <a:ext cx="539750" cy="153888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XGBoost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445681F-9377-B4E7-095C-83F2CC2F59E2}"/>
              </a:ext>
            </a:extLst>
          </p:cNvPr>
          <p:cNvSpPr txBox="1"/>
          <p:nvPr/>
        </p:nvSpPr>
        <p:spPr>
          <a:xfrm>
            <a:off x="3693038" y="2144419"/>
            <a:ext cx="379912" cy="107722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2.0.3</a:t>
            </a:r>
            <a:endParaRPr lang="ko-KR" altLang="en-US" sz="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A01C6679-CD18-99CA-8139-9E63670576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1696" r="5647" b="4984"/>
          <a:stretch>
            <a:fillRect/>
          </a:stretch>
        </p:blipFill>
        <p:spPr>
          <a:xfrm>
            <a:off x="6437118" y="1238384"/>
            <a:ext cx="1276658" cy="497584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96729554-3B92-072E-4C8B-BFD44D425855}"/>
              </a:ext>
            </a:extLst>
          </p:cNvPr>
          <p:cNvSpPr txBox="1"/>
          <p:nvPr/>
        </p:nvSpPr>
        <p:spPr>
          <a:xfrm>
            <a:off x="5729050" y="1295352"/>
            <a:ext cx="654733" cy="138499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TensorFlow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C2E22C-EBF7-0EBD-40B1-2E6E526B6856}"/>
              </a:ext>
            </a:extLst>
          </p:cNvPr>
          <p:cNvSpPr txBox="1"/>
          <p:nvPr/>
        </p:nvSpPr>
        <p:spPr>
          <a:xfrm>
            <a:off x="5826106" y="1516076"/>
            <a:ext cx="431208" cy="107722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2.19.1</a:t>
            </a:r>
            <a:endParaRPr lang="ko-KR" altLang="en-US" sz="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A05DFC09-0E58-9940-120C-3AEFA054B349}"/>
              </a:ext>
            </a:extLst>
          </p:cNvPr>
          <p:cNvCxnSpPr>
            <a:cxnSpLocks/>
          </p:cNvCxnSpPr>
          <p:nvPr/>
        </p:nvCxnSpPr>
        <p:spPr>
          <a:xfrm>
            <a:off x="5901771" y="1467749"/>
            <a:ext cx="53534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F1ABFA70-BD32-93E9-2253-DF5998F9B5C9}"/>
              </a:ext>
            </a:extLst>
          </p:cNvPr>
          <p:cNvCxnSpPr>
            <a:cxnSpLocks/>
          </p:cNvCxnSpPr>
          <p:nvPr/>
        </p:nvCxnSpPr>
        <p:spPr>
          <a:xfrm>
            <a:off x="5726088" y="1467749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:a16="http://schemas.microsoft.com/office/drawing/2014/main" id="{ACDC56C7-87F2-B409-5F5D-709559295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7118" y="1870711"/>
            <a:ext cx="1276658" cy="497585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7E9DEFA0-F685-AF30-D937-411A1B24D0A4}"/>
              </a:ext>
            </a:extLst>
          </p:cNvPr>
          <p:cNvSpPr txBox="1"/>
          <p:nvPr/>
        </p:nvSpPr>
        <p:spPr>
          <a:xfrm>
            <a:off x="5801576" y="1925712"/>
            <a:ext cx="539750" cy="153888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Pytorch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FDDAD07-73E7-3FC4-6342-03351C610AB1}"/>
              </a:ext>
            </a:extLst>
          </p:cNvPr>
          <p:cNvSpPr txBox="1"/>
          <p:nvPr/>
        </p:nvSpPr>
        <p:spPr>
          <a:xfrm>
            <a:off x="5826106" y="2148405"/>
            <a:ext cx="379912" cy="107722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 2.8.0</a:t>
            </a:r>
            <a:endParaRPr lang="ko-KR" altLang="en-US" sz="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AFBEC32-C4F0-710C-AD83-6CFD2479C8F9}"/>
              </a:ext>
            </a:extLst>
          </p:cNvPr>
          <p:cNvCxnSpPr>
            <a:cxnSpLocks/>
          </p:cNvCxnSpPr>
          <p:nvPr/>
        </p:nvCxnSpPr>
        <p:spPr>
          <a:xfrm>
            <a:off x="5901771" y="2112274"/>
            <a:ext cx="53534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E9170F35-4AAA-9FD8-E14E-3829ED89B2ED}"/>
              </a:ext>
            </a:extLst>
          </p:cNvPr>
          <p:cNvCxnSpPr>
            <a:cxnSpLocks/>
          </p:cNvCxnSpPr>
          <p:nvPr/>
        </p:nvCxnSpPr>
        <p:spPr>
          <a:xfrm>
            <a:off x="5726088" y="2112274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67455AED-E90D-B5D6-8A95-C24BAD442F3C}"/>
              </a:ext>
            </a:extLst>
          </p:cNvPr>
          <p:cNvCxnSpPr>
            <a:cxnSpLocks/>
          </p:cNvCxnSpPr>
          <p:nvPr/>
        </p:nvCxnSpPr>
        <p:spPr>
          <a:xfrm>
            <a:off x="3768703" y="1473935"/>
            <a:ext cx="53534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B95CB4C6-A893-A973-3C16-C765C2199304}"/>
              </a:ext>
            </a:extLst>
          </p:cNvPr>
          <p:cNvCxnSpPr>
            <a:cxnSpLocks/>
          </p:cNvCxnSpPr>
          <p:nvPr/>
        </p:nvCxnSpPr>
        <p:spPr>
          <a:xfrm>
            <a:off x="3593020" y="1473935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442961A7-5425-1AB1-F3C0-D38D4AC55AA2}"/>
              </a:ext>
            </a:extLst>
          </p:cNvPr>
          <p:cNvCxnSpPr>
            <a:cxnSpLocks/>
          </p:cNvCxnSpPr>
          <p:nvPr/>
        </p:nvCxnSpPr>
        <p:spPr>
          <a:xfrm>
            <a:off x="3768703" y="2091927"/>
            <a:ext cx="53534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A1B2901D-9170-5CC1-D957-99F89D76AE0A}"/>
              </a:ext>
            </a:extLst>
          </p:cNvPr>
          <p:cNvCxnSpPr>
            <a:cxnSpLocks/>
          </p:cNvCxnSpPr>
          <p:nvPr/>
        </p:nvCxnSpPr>
        <p:spPr>
          <a:xfrm>
            <a:off x="3593020" y="2091927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그림 157">
            <a:extLst>
              <a:ext uri="{FF2B5EF4-FFF2-40B4-BE49-F238E27FC236}">
                <a16:creationId xmlns:a16="http://schemas.microsoft.com/office/drawing/2014/main" id="{2651BB3F-2F49-CFD4-4B0C-2260DCB9A8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9621" y="1288743"/>
            <a:ext cx="1676655" cy="1025777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8BE9DBA6-DF64-F783-5D83-AD0300A1139E}"/>
              </a:ext>
            </a:extLst>
          </p:cNvPr>
          <p:cNvCxnSpPr>
            <a:cxnSpLocks/>
          </p:cNvCxnSpPr>
          <p:nvPr/>
        </p:nvCxnSpPr>
        <p:spPr>
          <a:xfrm>
            <a:off x="9499741" y="1816305"/>
            <a:ext cx="4646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165E6691-8AC5-8759-DF28-ABA1234DA411}"/>
              </a:ext>
            </a:extLst>
          </p:cNvPr>
          <p:cNvCxnSpPr>
            <a:cxnSpLocks/>
          </p:cNvCxnSpPr>
          <p:nvPr/>
        </p:nvCxnSpPr>
        <p:spPr>
          <a:xfrm>
            <a:off x="9230092" y="1815650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D0327C6-9E9A-24AD-3DA1-30B843BBBF15}"/>
              </a:ext>
            </a:extLst>
          </p:cNvPr>
          <p:cNvSpPr txBox="1"/>
          <p:nvPr/>
        </p:nvSpPr>
        <p:spPr>
          <a:xfrm>
            <a:off x="9289861" y="1491787"/>
            <a:ext cx="654733" cy="24622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Flask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41A0261-DCEE-0E68-B594-8CC160396535}"/>
              </a:ext>
            </a:extLst>
          </p:cNvPr>
          <p:cNvSpPr txBox="1"/>
          <p:nvPr/>
        </p:nvSpPr>
        <p:spPr>
          <a:xfrm>
            <a:off x="9291123" y="1903006"/>
            <a:ext cx="573875" cy="153888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3.0.3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3B7EEAEC-8C02-3811-1F3B-DE993677B5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4" r="29246"/>
          <a:stretch>
            <a:fillRect/>
          </a:stretch>
        </p:blipFill>
        <p:spPr>
          <a:xfrm>
            <a:off x="517710" y="1192246"/>
            <a:ext cx="866205" cy="1160896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358FD5FD-1846-9BEB-C05A-EC0AD4D8CB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r="4060"/>
          <a:stretch/>
        </p:blipFill>
        <p:spPr>
          <a:xfrm>
            <a:off x="517710" y="2818525"/>
            <a:ext cx="1000928" cy="1110835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F07E0D5C-00F8-B042-12D3-61064A3D19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1007" y="4519798"/>
            <a:ext cx="2318832" cy="819844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A68EEE47-0DBB-283F-F741-B4D33A7AFC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6664" y="4532911"/>
            <a:ext cx="3505707" cy="808138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83060B2F-6A28-E0E3-061A-BD5C150462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520" y="2729749"/>
            <a:ext cx="1653730" cy="701561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60FCBF15-AAA2-1143-16D1-7A93DAADD9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520" y="3599007"/>
            <a:ext cx="1653730" cy="701561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A4676869-0360-5321-F1E0-59C760AC5AD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558" y="4526588"/>
            <a:ext cx="2054531" cy="829894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B45E3AA6-4684-926F-7A46-1502CB698B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0338" y="4520765"/>
            <a:ext cx="2126307" cy="827781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7BCF4398-05B3-9442-88E4-0D3E20C488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r="7255"/>
          <a:stretch/>
        </p:blipFill>
        <p:spPr>
          <a:xfrm>
            <a:off x="6777054" y="2807688"/>
            <a:ext cx="866205" cy="1150661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9B547AC5-4471-9115-CD02-060E095B87DA}"/>
              </a:ext>
            </a:extLst>
          </p:cNvPr>
          <p:cNvSpPr txBox="1"/>
          <p:nvPr/>
        </p:nvSpPr>
        <p:spPr>
          <a:xfrm>
            <a:off x="6889330" y="4033772"/>
            <a:ext cx="417358" cy="24622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Java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01C3B0D-516D-31F4-4451-D5FF7C2B74C8}"/>
              </a:ext>
            </a:extLst>
          </p:cNvPr>
          <p:cNvSpPr txBox="1"/>
          <p:nvPr/>
        </p:nvSpPr>
        <p:spPr>
          <a:xfrm>
            <a:off x="7424595" y="4152686"/>
            <a:ext cx="535403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JDK11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C6603AF-02ED-7D99-BE51-B78129DF979C}"/>
              </a:ext>
            </a:extLst>
          </p:cNvPr>
          <p:cNvCxnSpPr>
            <a:cxnSpLocks/>
          </p:cNvCxnSpPr>
          <p:nvPr/>
        </p:nvCxnSpPr>
        <p:spPr>
          <a:xfrm>
            <a:off x="6762440" y="4339262"/>
            <a:ext cx="67733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1E9D0972-0DA5-D907-C24D-A9F958B21778}"/>
              </a:ext>
            </a:extLst>
          </p:cNvPr>
          <p:cNvCxnSpPr>
            <a:cxnSpLocks/>
          </p:cNvCxnSpPr>
          <p:nvPr/>
        </p:nvCxnSpPr>
        <p:spPr>
          <a:xfrm>
            <a:off x="7427703" y="4340601"/>
            <a:ext cx="144761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AC337518-6D8F-9955-C94C-3FB1BCA94ECD}"/>
              </a:ext>
            </a:extLst>
          </p:cNvPr>
          <p:cNvCxnSpPr>
            <a:cxnSpLocks/>
          </p:cNvCxnSpPr>
          <p:nvPr/>
        </p:nvCxnSpPr>
        <p:spPr>
          <a:xfrm>
            <a:off x="756727" y="4332610"/>
            <a:ext cx="8040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9A9CCB19-1087-6E3A-A7AE-538ED44162C9}"/>
              </a:ext>
            </a:extLst>
          </p:cNvPr>
          <p:cNvCxnSpPr>
            <a:cxnSpLocks/>
          </p:cNvCxnSpPr>
          <p:nvPr/>
        </p:nvCxnSpPr>
        <p:spPr>
          <a:xfrm>
            <a:off x="496817" y="4328691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20A47389-57D4-B327-63E1-5277E499A888}"/>
              </a:ext>
            </a:extLst>
          </p:cNvPr>
          <p:cNvSpPr txBox="1"/>
          <p:nvPr/>
        </p:nvSpPr>
        <p:spPr>
          <a:xfrm>
            <a:off x="544537" y="4045130"/>
            <a:ext cx="531489" cy="21544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HTML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13" name="그림 212">
            <a:extLst>
              <a:ext uri="{FF2B5EF4-FFF2-40B4-BE49-F238E27FC236}">
                <a16:creationId xmlns:a16="http://schemas.microsoft.com/office/drawing/2014/main" id="{41D6EB61-21A8-02A7-BAA7-93F4BB633F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6" r="15361"/>
          <a:stretch>
            <a:fillRect/>
          </a:stretch>
        </p:blipFill>
        <p:spPr>
          <a:xfrm>
            <a:off x="7974323" y="2929762"/>
            <a:ext cx="834825" cy="671324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E4413886-A127-AC7A-2F12-7A56622ED122}"/>
              </a:ext>
            </a:extLst>
          </p:cNvPr>
          <p:cNvCxnSpPr>
            <a:cxnSpLocks/>
          </p:cNvCxnSpPr>
          <p:nvPr/>
        </p:nvCxnSpPr>
        <p:spPr>
          <a:xfrm>
            <a:off x="8241429" y="3937391"/>
            <a:ext cx="55610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F12767F8-5802-A9B6-9BFB-24D7E2706215}"/>
              </a:ext>
            </a:extLst>
          </p:cNvPr>
          <p:cNvCxnSpPr>
            <a:cxnSpLocks/>
          </p:cNvCxnSpPr>
          <p:nvPr/>
        </p:nvCxnSpPr>
        <p:spPr>
          <a:xfrm>
            <a:off x="7981519" y="3939911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0EE15660-A998-ADEE-0784-B1C2E4D23E1A}"/>
              </a:ext>
            </a:extLst>
          </p:cNvPr>
          <p:cNvSpPr txBox="1"/>
          <p:nvPr/>
        </p:nvSpPr>
        <p:spPr>
          <a:xfrm>
            <a:off x="7967077" y="3672625"/>
            <a:ext cx="416577" cy="21544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JSP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84ABBEB-DA05-EBB3-3831-9E18D9A1F6CC}"/>
              </a:ext>
            </a:extLst>
          </p:cNvPr>
          <p:cNvSpPr txBox="1"/>
          <p:nvPr/>
        </p:nvSpPr>
        <p:spPr>
          <a:xfrm>
            <a:off x="8388806" y="3762220"/>
            <a:ext cx="421590" cy="1384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2.3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CB07801-F585-B3F4-12DD-DE830AC73D76}"/>
              </a:ext>
            </a:extLst>
          </p:cNvPr>
          <p:cNvSpPr txBox="1"/>
          <p:nvPr/>
        </p:nvSpPr>
        <p:spPr>
          <a:xfrm>
            <a:off x="1143285" y="4144597"/>
            <a:ext cx="375103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5.0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9A4DE1CA-E75B-761C-F0BE-D7B0D60E294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2824"/>
          <a:stretch/>
        </p:blipFill>
        <p:spPr>
          <a:xfrm>
            <a:off x="1721018" y="2818525"/>
            <a:ext cx="1000928" cy="1110835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58AB7D09-F9E9-4190-830F-3302C5C01A8A}"/>
              </a:ext>
            </a:extLst>
          </p:cNvPr>
          <p:cNvCxnSpPr>
            <a:cxnSpLocks/>
          </p:cNvCxnSpPr>
          <p:nvPr/>
        </p:nvCxnSpPr>
        <p:spPr>
          <a:xfrm>
            <a:off x="1960035" y="4332610"/>
            <a:ext cx="8040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7D9C83E3-5EEB-17F0-1E1E-A12BA4A60647}"/>
              </a:ext>
            </a:extLst>
          </p:cNvPr>
          <p:cNvCxnSpPr>
            <a:cxnSpLocks/>
          </p:cNvCxnSpPr>
          <p:nvPr/>
        </p:nvCxnSpPr>
        <p:spPr>
          <a:xfrm>
            <a:off x="1700125" y="4328691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A25792E-AB9F-F186-D513-4D56740F1668}"/>
              </a:ext>
            </a:extLst>
          </p:cNvPr>
          <p:cNvSpPr txBox="1"/>
          <p:nvPr/>
        </p:nvSpPr>
        <p:spPr>
          <a:xfrm>
            <a:off x="1747845" y="4045130"/>
            <a:ext cx="531489" cy="21544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CSS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0C4E284-4227-5055-C6EA-57B29EE76C7C}"/>
              </a:ext>
            </a:extLst>
          </p:cNvPr>
          <p:cNvSpPr txBox="1"/>
          <p:nvPr/>
        </p:nvSpPr>
        <p:spPr>
          <a:xfrm>
            <a:off x="2346593" y="4144597"/>
            <a:ext cx="375103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3.0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29" name="그림 228">
            <a:extLst>
              <a:ext uri="{FF2B5EF4-FFF2-40B4-BE49-F238E27FC236}">
                <a16:creationId xmlns:a16="http://schemas.microsoft.com/office/drawing/2014/main" id="{734BC0B4-82BF-6323-1578-910C3AB8EA3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r="4651"/>
          <a:stretch/>
        </p:blipFill>
        <p:spPr>
          <a:xfrm>
            <a:off x="2948356" y="2818525"/>
            <a:ext cx="1000928" cy="1110835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1BB968B5-E3C0-6FA6-5F9A-A5D5B7F20EFC}"/>
              </a:ext>
            </a:extLst>
          </p:cNvPr>
          <p:cNvCxnSpPr>
            <a:cxnSpLocks/>
          </p:cNvCxnSpPr>
          <p:nvPr/>
        </p:nvCxnSpPr>
        <p:spPr>
          <a:xfrm>
            <a:off x="3187373" y="4332610"/>
            <a:ext cx="8040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39194CB6-A412-9FF5-8601-2A09CBD3403F}"/>
              </a:ext>
            </a:extLst>
          </p:cNvPr>
          <p:cNvCxnSpPr>
            <a:cxnSpLocks/>
          </p:cNvCxnSpPr>
          <p:nvPr/>
        </p:nvCxnSpPr>
        <p:spPr>
          <a:xfrm>
            <a:off x="2927463" y="4328691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EEC7A54D-2378-534F-C136-E0E1B48327A9}"/>
              </a:ext>
            </a:extLst>
          </p:cNvPr>
          <p:cNvSpPr txBox="1"/>
          <p:nvPr/>
        </p:nvSpPr>
        <p:spPr>
          <a:xfrm>
            <a:off x="2965831" y="4045131"/>
            <a:ext cx="295827" cy="21544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J.S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273921A-E2F8-2DB7-BEAB-08D7E56E3815}"/>
              </a:ext>
            </a:extLst>
          </p:cNvPr>
          <p:cNvSpPr txBox="1"/>
          <p:nvPr/>
        </p:nvSpPr>
        <p:spPr>
          <a:xfrm>
            <a:off x="3406953" y="4146252"/>
            <a:ext cx="578685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ES2025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BB55C31B-B044-0E61-C940-522B523B0E3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" b="153"/>
          <a:stretch/>
        </p:blipFill>
        <p:spPr>
          <a:xfrm>
            <a:off x="4186632" y="2818525"/>
            <a:ext cx="1000928" cy="1110835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66BCA6CD-1578-A3FD-8066-69C78BCEFD36}"/>
              </a:ext>
            </a:extLst>
          </p:cNvPr>
          <p:cNvCxnSpPr>
            <a:cxnSpLocks/>
          </p:cNvCxnSpPr>
          <p:nvPr/>
        </p:nvCxnSpPr>
        <p:spPr>
          <a:xfrm>
            <a:off x="4425649" y="4332610"/>
            <a:ext cx="8040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7B4DC281-51BB-9522-49B1-93E560CD8432}"/>
              </a:ext>
            </a:extLst>
          </p:cNvPr>
          <p:cNvCxnSpPr>
            <a:cxnSpLocks/>
          </p:cNvCxnSpPr>
          <p:nvPr/>
        </p:nvCxnSpPr>
        <p:spPr>
          <a:xfrm>
            <a:off x="4165739" y="4328691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73F2529D-A2FD-D6E5-7439-246CA5FC1391}"/>
              </a:ext>
            </a:extLst>
          </p:cNvPr>
          <p:cNvSpPr txBox="1"/>
          <p:nvPr/>
        </p:nvSpPr>
        <p:spPr>
          <a:xfrm>
            <a:off x="4193458" y="4079411"/>
            <a:ext cx="614813" cy="16927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Chart.js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A26670DE-312A-0CA5-BCD4-92182B9485D9}"/>
              </a:ext>
            </a:extLst>
          </p:cNvPr>
          <p:cNvSpPr txBox="1"/>
          <p:nvPr/>
        </p:nvSpPr>
        <p:spPr>
          <a:xfrm>
            <a:off x="4757280" y="4146252"/>
            <a:ext cx="461665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3.9.1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0916EC5D-753A-A6EE-833E-BC3837972DD9}"/>
              </a:ext>
            </a:extLst>
          </p:cNvPr>
          <p:cNvCxnSpPr>
            <a:cxnSpLocks/>
          </p:cNvCxnSpPr>
          <p:nvPr/>
        </p:nvCxnSpPr>
        <p:spPr>
          <a:xfrm>
            <a:off x="9305747" y="3102961"/>
            <a:ext cx="682667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DF0C371A-7B9E-BDC5-CF62-6B9E235CB410}"/>
              </a:ext>
            </a:extLst>
          </p:cNvPr>
          <p:cNvCxnSpPr>
            <a:cxnSpLocks/>
          </p:cNvCxnSpPr>
          <p:nvPr/>
        </p:nvCxnSpPr>
        <p:spPr>
          <a:xfrm>
            <a:off x="9055941" y="3102306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5DCDB747-DB6D-7860-5953-AD214213E653}"/>
              </a:ext>
            </a:extLst>
          </p:cNvPr>
          <p:cNvSpPr txBox="1"/>
          <p:nvPr/>
        </p:nvSpPr>
        <p:spPr>
          <a:xfrm>
            <a:off x="9125814" y="2809220"/>
            <a:ext cx="654733" cy="21544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Tomcat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4394D2F9-3ABF-13A1-468F-6BDDA6BA338D}"/>
              </a:ext>
            </a:extLst>
          </p:cNvPr>
          <p:cNvSpPr txBox="1"/>
          <p:nvPr/>
        </p:nvSpPr>
        <p:spPr>
          <a:xfrm>
            <a:off x="9116972" y="3189662"/>
            <a:ext cx="721351" cy="153888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9.0.106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AA49AC1A-ED93-D5FF-25B5-5CE313936B45}"/>
              </a:ext>
            </a:extLst>
          </p:cNvPr>
          <p:cNvCxnSpPr>
            <a:cxnSpLocks/>
          </p:cNvCxnSpPr>
          <p:nvPr/>
        </p:nvCxnSpPr>
        <p:spPr>
          <a:xfrm>
            <a:off x="9305357" y="3947216"/>
            <a:ext cx="682667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1D952820-9B71-3634-16A2-35B7B4678DEE}"/>
              </a:ext>
            </a:extLst>
          </p:cNvPr>
          <p:cNvCxnSpPr>
            <a:cxnSpLocks/>
          </p:cNvCxnSpPr>
          <p:nvPr/>
        </p:nvCxnSpPr>
        <p:spPr>
          <a:xfrm>
            <a:off x="9045447" y="3946561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BCE8BF12-B1E9-08FA-FE29-39D0251C2EDC}"/>
              </a:ext>
            </a:extLst>
          </p:cNvPr>
          <p:cNvSpPr txBox="1"/>
          <p:nvPr/>
        </p:nvSpPr>
        <p:spPr>
          <a:xfrm>
            <a:off x="9115320" y="3622698"/>
            <a:ext cx="805192" cy="24622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spring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803156A-5091-A5EA-646A-45B4C7106CCD}"/>
              </a:ext>
            </a:extLst>
          </p:cNvPr>
          <p:cNvSpPr txBox="1"/>
          <p:nvPr/>
        </p:nvSpPr>
        <p:spPr>
          <a:xfrm>
            <a:off x="9106478" y="4033917"/>
            <a:ext cx="285335" cy="153888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826954D-E790-3A59-E903-E091FE62F716}"/>
              </a:ext>
            </a:extLst>
          </p:cNvPr>
          <p:cNvSpPr txBox="1"/>
          <p:nvPr/>
        </p:nvSpPr>
        <p:spPr>
          <a:xfrm>
            <a:off x="489076" y="5437845"/>
            <a:ext cx="974626" cy="24622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Oracle DB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72F644C-3B9C-FE85-9529-52510B798223}"/>
              </a:ext>
            </a:extLst>
          </p:cNvPr>
          <p:cNvSpPr txBox="1"/>
          <p:nvPr/>
        </p:nvSpPr>
        <p:spPr>
          <a:xfrm>
            <a:off x="1542300" y="5565226"/>
            <a:ext cx="657231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11.2g XE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71389CE4-8D7B-4269-51EF-2F9D10F11790}"/>
              </a:ext>
            </a:extLst>
          </p:cNvPr>
          <p:cNvCxnSpPr>
            <a:cxnSpLocks/>
          </p:cNvCxnSpPr>
          <p:nvPr/>
        </p:nvCxnSpPr>
        <p:spPr>
          <a:xfrm>
            <a:off x="486011" y="5743335"/>
            <a:ext cx="55115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522638AD-FA54-A796-694E-27561ACE4901}"/>
              </a:ext>
            </a:extLst>
          </p:cNvPr>
          <p:cNvCxnSpPr>
            <a:cxnSpLocks/>
          </p:cNvCxnSpPr>
          <p:nvPr/>
        </p:nvCxnSpPr>
        <p:spPr>
          <a:xfrm>
            <a:off x="1035050" y="5742557"/>
            <a:ext cx="15638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CCBD5661-8A86-D394-3029-3C4E4BEF15E4}"/>
              </a:ext>
            </a:extLst>
          </p:cNvPr>
          <p:cNvSpPr txBox="1"/>
          <p:nvPr/>
        </p:nvSpPr>
        <p:spPr>
          <a:xfrm>
            <a:off x="2980338" y="5461344"/>
            <a:ext cx="1119474" cy="24622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Chroma DB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69D103E-CE6F-3325-33BD-A26EA03A929C}"/>
              </a:ext>
            </a:extLst>
          </p:cNvPr>
          <p:cNvSpPr txBox="1"/>
          <p:nvPr/>
        </p:nvSpPr>
        <p:spPr>
          <a:xfrm>
            <a:off x="4207643" y="5613066"/>
            <a:ext cx="520976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1.0.20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33CE6C38-B532-6DF3-DA29-27649130F44F}"/>
              </a:ext>
            </a:extLst>
          </p:cNvPr>
          <p:cNvCxnSpPr>
            <a:cxnSpLocks/>
          </p:cNvCxnSpPr>
          <p:nvPr/>
        </p:nvCxnSpPr>
        <p:spPr>
          <a:xfrm>
            <a:off x="2980338" y="5771067"/>
            <a:ext cx="67733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3205666F-67D7-D844-978A-99EAD407C4B3}"/>
              </a:ext>
            </a:extLst>
          </p:cNvPr>
          <p:cNvCxnSpPr>
            <a:cxnSpLocks/>
          </p:cNvCxnSpPr>
          <p:nvPr/>
        </p:nvCxnSpPr>
        <p:spPr>
          <a:xfrm>
            <a:off x="3645601" y="5772406"/>
            <a:ext cx="144761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F78C6E68-F63C-DF2B-B6D1-04140716B5A0}"/>
              </a:ext>
            </a:extLst>
          </p:cNvPr>
          <p:cNvSpPr txBox="1"/>
          <p:nvPr/>
        </p:nvSpPr>
        <p:spPr>
          <a:xfrm>
            <a:off x="5577058" y="5466632"/>
            <a:ext cx="1524359" cy="24622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GitHub &amp; Git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638E6BD-A199-72FA-9713-C97DA486ECFC}"/>
              </a:ext>
            </a:extLst>
          </p:cNvPr>
          <p:cNvSpPr txBox="1"/>
          <p:nvPr/>
        </p:nvSpPr>
        <p:spPr>
          <a:xfrm>
            <a:off x="6956863" y="5596040"/>
            <a:ext cx="520976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2.49.0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07A72435-E23A-9E9D-5DEA-D2DC4AE93439}"/>
              </a:ext>
            </a:extLst>
          </p:cNvPr>
          <p:cNvCxnSpPr>
            <a:cxnSpLocks/>
          </p:cNvCxnSpPr>
          <p:nvPr/>
        </p:nvCxnSpPr>
        <p:spPr>
          <a:xfrm>
            <a:off x="5450168" y="5772122"/>
            <a:ext cx="67733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4D07F670-76D1-D6D7-00A5-45D279D7FFDF}"/>
              </a:ext>
            </a:extLst>
          </p:cNvPr>
          <p:cNvCxnSpPr>
            <a:cxnSpLocks/>
          </p:cNvCxnSpPr>
          <p:nvPr/>
        </p:nvCxnSpPr>
        <p:spPr>
          <a:xfrm>
            <a:off x="6115431" y="5773461"/>
            <a:ext cx="164850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9F9F89BF-A2B5-8510-78DC-A93D75EA5368}"/>
              </a:ext>
            </a:extLst>
          </p:cNvPr>
          <p:cNvSpPr txBox="1"/>
          <p:nvPr/>
        </p:nvSpPr>
        <p:spPr>
          <a:xfrm>
            <a:off x="8076301" y="5474402"/>
            <a:ext cx="2943563" cy="24622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Hugging Face &amp; Transformers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A18D4CB2-BBE2-00A9-95B5-EAD87A2A61C2}"/>
              </a:ext>
            </a:extLst>
          </p:cNvPr>
          <p:cNvCxnSpPr>
            <a:cxnSpLocks/>
          </p:cNvCxnSpPr>
          <p:nvPr/>
        </p:nvCxnSpPr>
        <p:spPr>
          <a:xfrm>
            <a:off x="8083550" y="5786331"/>
            <a:ext cx="7041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BFF46DDE-4D40-29B6-BA88-146ED761097E}"/>
              </a:ext>
            </a:extLst>
          </p:cNvPr>
          <p:cNvCxnSpPr>
            <a:cxnSpLocks/>
          </p:cNvCxnSpPr>
          <p:nvPr/>
        </p:nvCxnSpPr>
        <p:spPr>
          <a:xfrm>
            <a:off x="8775658" y="5784495"/>
            <a:ext cx="282820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369FE51-3E18-7089-C5C7-08016E93E6E2}"/>
              </a:ext>
            </a:extLst>
          </p:cNvPr>
          <p:cNvSpPr txBox="1"/>
          <p:nvPr/>
        </p:nvSpPr>
        <p:spPr>
          <a:xfrm>
            <a:off x="11051898" y="5592786"/>
            <a:ext cx="520976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4.53.3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86" name="그림 285">
            <a:extLst>
              <a:ext uri="{FF2B5EF4-FFF2-40B4-BE49-F238E27FC236}">
                <a16:creationId xmlns:a16="http://schemas.microsoft.com/office/drawing/2014/main" id="{D27616D8-ED6E-7859-D777-FA41AE6E7D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r="4947"/>
          <a:stretch/>
        </p:blipFill>
        <p:spPr>
          <a:xfrm>
            <a:off x="5401725" y="2825553"/>
            <a:ext cx="1000928" cy="1110835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7ACB3727-1675-EA59-64E4-0FAFA085B593}"/>
              </a:ext>
            </a:extLst>
          </p:cNvPr>
          <p:cNvCxnSpPr>
            <a:cxnSpLocks/>
          </p:cNvCxnSpPr>
          <p:nvPr/>
        </p:nvCxnSpPr>
        <p:spPr>
          <a:xfrm>
            <a:off x="5640742" y="4339638"/>
            <a:ext cx="8040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4DEBB215-CDB7-7556-8053-42D644E45CC2}"/>
              </a:ext>
            </a:extLst>
          </p:cNvPr>
          <p:cNvCxnSpPr>
            <a:cxnSpLocks/>
          </p:cNvCxnSpPr>
          <p:nvPr/>
        </p:nvCxnSpPr>
        <p:spPr>
          <a:xfrm>
            <a:off x="5380832" y="4335719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95261EA3-A8B6-0992-CB2A-8E57E970CC8C}"/>
              </a:ext>
            </a:extLst>
          </p:cNvPr>
          <p:cNvSpPr txBox="1"/>
          <p:nvPr/>
        </p:nvSpPr>
        <p:spPr>
          <a:xfrm>
            <a:off x="5333670" y="4078961"/>
            <a:ext cx="614813" cy="153888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Bootstrap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C964594-D2DC-6E2C-8D47-4C90DDC38067}"/>
              </a:ext>
            </a:extLst>
          </p:cNvPr>
          <p:cNvSpPr txBox="1"/>
          <p:nvPr/>
        </p:nvSpPr>
        <p:spPr>
          <a:xfrm>
            <a:off x="5972373" y="4153280"/>
            <a:ext cx="461665" cy="12311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5.3.3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06398689-035F-BFAC-0220-87CE21DE5820}"/>
              </a:ext>
            </a:extLst>
          </p:cNvPr>
          <p:cNvGrpSpPr/>
          <p:nvPr/>
        </p:nvGrpSpPr>
        <p:grpSpPr>
          <a:xfrm>
            <a:off x="495605" y="407105"/>
            <a:ext cx="2696572" cy="627539"/>
            <a:chOff x="3022081" y="2878282"/>
            <a:chExt cx="2696572" cy="627539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79819D3B-6142-DD40-D97F-6CD6BA80922F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02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CCD364A0-93A8-4157-B270-85C8D2DBFB88}"/>
                </a:ext>
              </a:extLst>
            </p:cNvPr>
            <p:cNvSpPr txBox="1"/>
            <p:nvPr/>
          </p:nvSpPr>
          <p:spPr>
            <a:xfrm>
              <a:off x="3022081" y="3105711"/>
              <a:ext cx="269657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사용 기술 목록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/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경험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94C29B6-623B-4490-8696-075DFF8B7C7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193" y="6012682"/>
            <a:ext cx="1146884" cy="601477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B8227CD-ABBD-C69D-6400-40E2A434219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" b="2357"/>
          <a:stretch/>
        </p:blipFill>
        <p:spPr>
          <a:xfrm>
            <a:off x="4008848" y="5997557"/>
            <a:ext cx="1146884" cy="601477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198081-BDE7-4401-56DF-9BB6F9DFB6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0652" y="5995479"/>
            <a:ext cx="1084099" cy="601477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B97368-17AD-8A95-942B-C1337743A2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5158" y="5989999"/>
            <a:ext cx="1146884" cy="602774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F26080-D762-F2F7-0A09-496E2722AD7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408" y="6005781"/>
            <a:ext cx="1146884" cy="573679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B73357-6CDC-9676-A0CD-0419C89A207B}"/>
              </a:ext>
            </a:extLst>
          </p:cNvPr>
          <p:cNvSpPr txBox="1"/>
          <p:nvPr/>
        </p:nvSpPr>
        <p:spPr>
          <a:xfrm>
            <a:off x="1181456" y="6082162"/>
            <a:ext cx="539750" cy="230832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5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MicroSoft</a:t>
            </a:r>
            <a:b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en-US" altLang="ko-KR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VSCode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7FFE27-FCD5-5E59-40E1-F554156BD07D}"/>
              </a:ext>
            </a:extLst>
          </p:cNvPr>
          <p:cNvSpPr txBox="1"/>
          <p:nvPr/>
        </p:nvSpPr>
        <p:spPr>
          <a:xfrm>
            <a:off x="1205986" y="6415663"/>
            <a:ext cx="506549" cy="107722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1.103.2</a:t>
            </a:r>
            <a:endParaRPr lang="ko-KR" altLang="en-US" sz="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C7CCB2-2E6A-4F55-4483-3128CD791A4A}"/>
              </a:ext>
            </a:extLst>
          </p:cNvPr>
          <p:cNvCxnSpPr>
            <a:cxnSpLocks/>
          </p:cNvCxnSpPr>
          <p:nvPr/>
        </p:nvCxnSpPr>
        <p:spPr>
          <a:xfrm>
            <a:off x="1281651" y="6379532"/>
            <a:ext cx="53534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1F2D4A-F29D-3511-13BC-10AE9E4E3AF5}"/>
              </a:ext>
            </a:extLst>
          </p:cNvPr>
          <p:cNvCxnSpPr>
            <a:cxnSpLocks/>
          </p:cNvCxnSpPr>
          <p:nvPr/>
        </p:nvCxnSpPr>
        <p:spPr>
          <a:xfrm>
            <a:off x="1105968" y="6379532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1BD0683-2B87-7DF3-D450-9633CC0CE7A7}"/>
              </a:ext>
            </a:extLst>
          </p:cNvPr>
          <p:cNvSpPr txBox="1"/>
          <p:nvPr/>
        </p:nvSpPr>
        <p:spPr>
          <a:xfrm>
            <a:off x="3262490" y="6071295"/>
            <a:ext cx="677333" cy="230832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Eclipse Foundation</a:t>
            </a:r>
            <a:b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eclipse IDE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2C2FB4-D603-9AB0-0A86-8ED676EF799E}"/>
              </a:ext>
            </a:extLst>
          </p:cNvPr>
          <p:cNvSpPr txBox="1"/>
          <p:nvPr/>
        </p:nvSpPr>
        <p:spPr>
          <a:xfrm>
            <a:off x="3208858" y="6380891"/>
            <a:ext cx="748603" cy="184666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2025-06(4.36.0)</a:t>
            </a:r>
            <a:b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 &amp;  2019-09(4.13.0)</a:t>
            </a:r>
            <a:endParaRPr lang="ko-KR" altLang="en-US" sz="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A4BC941-4620-3156-41FD-2EE7507257B6}"/>
              </a:ext>
            </a:extLst>
          </p:cNvPr>
          <p:cNvCxnSpPr>
            <a:cxnSpLocks/>
          </p:cNvCxnSpPr>
          <p:nvPr/>
        </p:nvCxnSpPr>
        <p:spPr>
          <a:xfrm>
            <a:off x="3447250" y="6346089"/>
            <a:ext cx="53534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C52062-A77C-9AF8-70D4-CB8C294848BC}"/>
              </a:ext>
            </a:extLst>
          </p:cNvPr>
          <p:cNvCxnSpPr>
            <a:cxnSpLocks/>
          </p:cNvCxnSpPr>
          <p:nvPr/>
        </p:nvCxnSpPr>
        <p:spPr>
          <a:xfrm>
            <a:off x="3271567" y="6346089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31CC8-93BC-56E6-CB4A-7C3936CE7536}"/>
              </a:ext>
            </a:extLst>
          </p:cNvPr>
          <p:cNvSpPr txBox="1"/>
          <p:nvPr/>
        </p:nvSpPr>
        <p:spPr>
          <a:xfrm>
            <a:off x="5524750" y="6048717"/>
            <a:ext cx="749020" cy="230832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JetBrains</a:t>
            </a:r>
            <a:b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PyCharm CE</a:t>
            </a:r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A085AB-92BC-567B-4A67-C6D85E7E2A8A}"/>
              </a:ext>
            </a:extLst>
          </p:cNvPr>
          <p:cNvSpPr txBox="1"/>
          <p:nvPr/>
        </p:nvSpPr>
        <p:spPr>
          <a:xfrm>
            <a:off x="5545606" y="6385460"/>
            <a:ext cx="633187" cy="107722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2025.1.3.1</a:t>
            </a:r>
            <a:endParaRPr lang="ko-KR" altLang="en-US" sz="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360B79F-FC3F-AE8F-D20C-F0792702EF72}"/>
              </a:ext>
            </a:extLst>
          </p:cNvPr>
          <p:cNvCxnSpPr>
            <a:cxnSpLocks/>
          </p:cNvCxnSpPr>
          <p:nvPr/>
        </p:nvCxnSpPr>
        <p:spPr>
          <a:xfrm>
            <a:off x="5715207" y="6342419"/>
            <a:ext cx="53534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FD1537-14A8-F436-62A3-6CEB2E320F84}"/>
              </a:ext>
            </a:extLst>
          </p:cNvPr>
          <p:cNvCxnSpPr>
            <a:cxnSpLocks/>
          </p:cNvCxnSpPr>
          <p:nvPr/>
        </p:nvCxnSpPr>
        <p:spPr>
          <a:xfrm>
            <a:off x="5539524" y="6342419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608280-02D5-91C1-C4EC-E3BA027C9F2D}"/>
              </a:ext>
            </a:extLst>
          </p:cNvPr>
          <p:cNvSpPr txBox="1"/>
          <p:nvPr/>
        </p:nvSpPr>
        <p:spPr>
          <a:xfrm>
            <a:off x="7634022" y="6093324"/>
            <a:ext cx="647194" cy="200055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Oracle</a:t>
            </a:r>
            <a:b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SQL Developer</a:t>
            </a:r>
            <a:endParaRPr lang="ko-KR" altLang="en-US" sz="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F9C76A-3D2A-6C53-9DDB-9AB5F910538B}"/>
              </a:ext>
            </a:extLst>
          </p:cNvPr>
          <p:cNvSpPr txBox="1"/>
          <p:nvPr/>
        </p:nvSpPr>
        <p:spPr>
          <a:xfrm>
            <a:off x="7716835" y="6379258"/>
            <a:ext cx="455253" cy="107722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19.2.1</a:t>
            </a:r>
            <a:endParaRPr lang="ko-KR" altLang="en-US" sz="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47D9641-E85D-B2A3-D28A-14AB96878BB1}"/>
              </a:ext>
            </a:extLst>
          </p:cNvPr>
          <p:cNvCxnSpPr>
            <a:cxnSpLocks/>
          </p:cNvCxnSpPr>
          <p:nvPr/>
        </p:nvCxnSpPr>
        <p:spPr>
          <a:xfrm>
            <a:off x="7792500" y="6343127"/>
            <a:ext cx="53534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3CC9B0-82C6-895D-6FE1-1F7463871214}"/>
              </a:ext>
            </a:extLst>
          </p:cNvPr>
          <p:cNvCxnSpPr>
            <a:cxnSpLocks/>
          </p:cNvCxnSpPr>
          <p:nvPr/>
        </p:nvCxnSpPr>
        <p:spPr>
          <a:xfrm>
            <a:off x="7616817" y="6343127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AD209B-23F2-AAD1-0A3E-D96309B973F6}"/>
              </a:ext>
            </a:extLst>
          </p:cNvPr>
          <p:cNvSpPr txBox="1"/>
          <p:nvPr/>
        </p:nvSpPr>
        <p:spPr>
          <a:xfrm>
            <a:off x="9767400" y="6077747"/>
            <a:ext cx="624229" cy="230832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Anaconda, inc.</a:t>
            </a:r>
            <a:b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Anaconda3</a:t>
            </a:r>
            <a:endParaRPr lang="ko-KR" altLang="en-US" sz="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A9DC34-2832-892B-1BCE-A6E375320A41}"/>
              </a:ext>
            </a:extLst>
          </p:cNvPr>
          <p:cNvSpPr txBox="1"/>
          <p:nvPr/>
        </p:nvSpPr>
        <p:spPr>
          <a:xfrm>
            <a:off x="9803613" y="6387488"/>
            <a:ext cx="621965" cy="107722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2024.10-1</a:t>
            </a:r>
            <a:endParaRPr lang="ko-KR" altLang="en-US" sz="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0C777A5-8F12-70FC-9E2B-0495261944EE}"/>
              </a:ext>
            </a:extLst>
          </p:cNvPr>
          <p:cNvCxnSpPr>
            <a:cxnSpLocks/>
          </p:cNvCxnSpPr>
          <p:nvPr/>
        </p:nvCxnSpPr>
        <p:spPr>
          <a:xfrm>
            <a:off x="9924746" y="6341253"/>
            <a:ext cx="53534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84CDB3E-5E73-B71C-AE97-AF43813D6E54}"/>
              </a:ext>
            </a:extLst>
          </p:cNvPr>
          <p:cNvCxnSpPr>
            <a:cxnSpLocks/>
          </p:cNvCxnSpPr>
          <p:nvPr/>
        </p:nvCxnSpPr>
        <p:spPr>
          <a:xfrm>
            <a:off x="9749063" y="6341253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B81DBC1-F23C-731A-ECAD-E3A0534E393C}"/>
              </a:ext>
            </a:extLst>
          </p:cNvPr>
          <p:cNvSpPr txBox="1"/>
          <p:nvPr/>
        </p:nvSpPr>
        <p:spPr>
          <a:xfrm>
            <a:off x="394568" y="5973928"/>
            <a:ext cx="589905" cy="507831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Developed</a:t>
            </a:r>
            <a:b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By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593DD6A-46D6-A02D-443A-41DD2C34D8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4" r="31464"/>
          <a:stretch/>
        </p:blipFill>
        <p:spPr>
          <a:xfrm>
            <a:off x="8056288" y="1216197"/>
            <a:ext cx="856668" cy="1148114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8274312-4023-41F0-3C17-341C4335605B}"/>
              </a:ext>
            </a:extLst>
          </p:cNvPr>
          <p:cNvCxnSpPr>
            <a:cxnSpLocks/>
          </p:cNvCxnSpPr>
          <p:nvPr/>
        </p:nvCxnSpPr>
        <p:spPr>
          <a:xfrm>
            <a:off x="8281001" y="2708343"/>
            <a:ext cx="68112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7309912-A421-EE18-6FD5-4C5E444CE944}"/>
              </a:ext>
            </a:extLst>
          </p:cNvPr>
          <p:cNvCxnSpPr>
            <a:cxnSpLocks/>
          </p:cNvCxnSpPr>
          <p:nvPr/>
        </p:nvCxnSpPr>
        <p:spPr>
          <a:xfrm>
            <a:off x="8021091" y="2710863"/>
            <a:ext cx="259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903AEDE-AEF7-4A6F-AE65-1FC16355AB38}"/>
              </a:ext>
            </a:extLst>
          </p:cNvPr>
          <p:cNvSpPr txBox="1"/>
          <p:nvPr/>
        </p:nvSpPr>
        <p:spPr>
          <a:xfrm>
            <a:off x="8026857" y="2443577"/>
            <a:ext cx="416577" cy="215444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J.N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BCA7B41-370B-1AF6-0FB4-E3CF93860D08}"/>
              </a:ext>
            </a:extLst>
          </p:cNvPr>
          <p:cNvSpPr txBox="1"/>
          <p:nvPr/>
        </p:nvSpPr>
        <p:spPr>
          <a:xfrm>
            <a:off x="8433430" y="2533172"/>
            <a:ext cx="519373" cy="1384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/>
          <a:p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Ver. 6.4.5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DE1C2C1-49AF-F1B3-9794-5794593C270C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837A406-2D90-3AD4-80B4-C347C53E8C7F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119" name="직각 삼각형 118">
                <a:extLst>
                  <a:ext uri="{FF2B5EF4-FFF2-40B4-BE49-F238E27FC236}">
                    <a16:creationId xmlns:a16="http://schemas.microsoft.com/office/drawing/2014/main" id="{024CC19E-E628-E2DD-304A-C0C0E1257A28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각 삼각형 119">
                <a:extLst>
                  <a:ext uri="{FF2B5EF4-FFF2-40B4-BE49-F238E27FC236}">
                    <a16:creationId xmlns:a16="http://schemas.microsoft.com/office/drawing/2014/main" id="{54BFC6FF-2113-6FCD-CFCC-A473DF44A2DF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각 삼각형 120">
                <a:extLst>
                  <a:ext uri="{FF2B5EF4-FFF2-40B4-BE49-F238E27FC236}">
                    <a16:creationId xmlns:a16="http://schemas.microsoft.com/office/drawing/2014/main" id="{DC11BAC1-7DE0-A3A8-BA86-8A344C146AAF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EC32589-9165-F326-33E2-E331E0EE7764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55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A9AB-F36C-241A-B5B7-BF2EE9702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그림 103">
            <a:extLst>
              <a:ext uri="{FF2B5EF4-FFF2-40B4-BE49-F238E27FC236}">
                <a16:creationId xmlns:a16="http://schemas.microsoft.com/office/drawing/2014/main" id="{C487DF89-75EE-27A0-CA43-398B27FC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5591" y="1287704"/>
            <a:ext cx="2690659" cy="617049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AA6C5D-BBA3-3A3D-E687-449D22E5EE48}"/>
              </a:ext>
            </a:extLst>
          </p:cNvPr>
          <p:cNvSpPr/>
          <p:nvPr/>
        </p:nvSpPr>
        <p:spPr>
          <a:xfrm>
            <a:off x="3232395" y="1274200"/>
            <a:ext cx="2784708" cy="6323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1" name="그림 100" descr="텍스트, 스크린샷, 사람, 기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70AF6E-0FD1-E0E7-769A-C56EA374E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8" y="1292332"/>
            <a:ext cx="2694588" cy="61704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352DD7D-60DE-5B8D-C02C-DB5D8D682ED8}"/>
              </a:ext>
            </a:extLst>
          </p:cNvPr>
          <p:cNvSpPr/>
          <p:nvPr/>
        </p:nvSpPr>
        <p:spPr>
          <a:xfrm>
            <a:off x="395023" y="1280073"/>
            <a:ext cx="2784708" cy="6323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26714271-5DCA-43A6-3765-22D9A2CD7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8549" y="1294445"/>
            <a:ext cx="2694925" cy="617049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CA4E203-8730-30C5-D95F-91A5D5A37430}"/>
              </a:ext>
            </a:extLst>
          </p:cNvPr>
          <p:cNvSpPr/>
          <p:nvPr/>
        </p:nvSpPr>
        <p:spPr>
          <a:xfrm>
            <a:off x="9000904" y="1293296"/>
            <a:ext cx="2784708" cy="6323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AD8FE084-A66F-D2B3-3729-A29B43594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899" y="1294445"/>
            <a:ext cx="2690655" cy="63116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0F0444C-A46F-1895-160F-84C6F61A5164}"/>
              </a:ext>
            </a:extLst>
          </p:cNvPr>
          <p:cNvSpPr/>
          <p:nvPr/>
        </p:nvSpPr>
        <p:spPr>
          <a:xfrm>
            <a:off x="6132608" y="1287703"/>
            <a:ext cx="2784708" cy="64632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E63FA28-1177-1862-E3C1-C32BB2467B09}"/>
              </a:ext>
            </a:extLst>
          </p:cNvPr>
          <p:cNvSpPr txBox="1"/>
          <p:nvPr/>
        </p:nvSpPr>
        <p:spPr>
          <a:xfrm>
            <a:off x="6614764" y="1466959"/>
            <a:ext cx="1755032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3. Generative AI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BBA2E8-4BEA-DDC7-F4A5-7D9CBA5F3375}"/>
              </a:ext>
            </a:extLst>
          </p:cNvPr>
          <p:cNvSpPr txBox="1"/>
          <p:nvPr/>
        </p:nvSpPr>
        <p:spPr>
          <a:xfrm>
            <a:off x="648795" y="1460331"/>
            <a:ext cx="2174506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1. Machine Learning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FD0CE-C73D-8F5B-CE6B-9F86DA52636E}"/>
              </a:ext>
            </a:extLst>
          </p:cNvPr>
          <p:cNvSpPr txBox="1"/>
          <p:nvPr/>
        </p:nvSpPr>
        <p:spPr>
          <a:xfrm>
            <a:off x="626671" y="2419162"/>
            <a:ext cx="1977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KNN(K-Nearest-Neighbors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L1 (Lasso)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L2 (Ridge)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Regression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Tree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Forest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Boosting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D8108D-4C63-ACBB-671A-4B5AD7871421}"/>
              </a:ext>
            </a:extLst>
          </p:cNvPr>
          <p:cNvSpPr txBox="1">
            <a:spLocks/>
          </p:cNvSpPr>
          <p:nvPr/>
        </p:nvSpPr>
        <p:spPr>
          <a:xfrm>
            <a:off x="884237" y="2024625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지도학습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321912-5940-6618-8075-D91F7F9A450A}"/>
              </a:ext>
            </a:extLst>
          </p:cNvPr>
          <p:cNvSpPr txBox="1">
            <a:spLocks/>
          </p:cNvSpPr>
          <p:nvPr/>
        </p:nvSpPr>
        <p:spPr>
          <a:xfrm>
            <a:off x="915974" y="2222992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Supervised Learning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D3146C-732E-79F6-A113-77439EE21D8C}"/>
              </a:ext>
            </a:extLst>
          </p:cNvPr>
          <p:cNvSpPr txBox="1">
            <a:spLocks/>
          </p:cNvSpPr>
          <p:nvPr/>
        </p:nvSpPr>
        <p:spPr>
          <a:xfrm>
            <a:off x="561621" y="1990327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9BD95C1-9A46-9170-930E-0DC7D7D86295}"/>
              </a:ext>
            </a:extLst>
          </p:cNvPr>
          <p:cNvCxnSpPr>
            <a:cxnSpLocks/>
          </p:cNvCxnSpPr>
          <p:nvPr/>
        </p:nvCxnSpPr>
        <p:spPr>
          <a:xfrm>
            <a:off x="815295" y="2395426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9DB6D8A6-2D06-71DC-3A2B-F13C0C4C1860}"/>
              </a:ext>
            </a:extLst>
          </p:cNvPr>
          <p:cNvCxnSpPr>
            <a:cxnSpLocks/>
          </p:cNvCxnSpPr>
          <p:nvPr/>
        </p:nvCxnSpPr>
        <p:spPr>
          <a:xfrm>
            <a:off x="639612" y="2395426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F20CC-F9B0-938E-E397-B87D6C3E7A47}"/>
              </a:ext>
            </a:extLst>
          </p:cNvPr>
          <p:cNvSpPr txBox="1"/>
          <p:nvPr/>
        </p:nvSpPr>
        <p:spPr>
          <a:xfrm>
            <a:off x="626671" y="4085311"/>
            <a:ext cx="19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Clustering (K-Means)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Dimensionality Reduction (PCA)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9CF82AD-44DD-267E-2168-8AFC334D5D0F}"/>
              </a:ext>
            </a:extLst>
          </p:cNvPr>
          <p:cNvSpPr txBox="1">
            <a:spLocks/>
          </p:cNvSpPr>
          <p:nvPr/>
        </p:nvSpPr>
        <p:spPr>
          <a:xfrm>
            <a:off x="884237" y="3690774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비지도학습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A90D60B-2F39-3947-E04B-B2BAE110B2C6}"/>
              </a:ext>
            </a:extLst>
          </p:cNvPr>
          <p:cNvSpPr txBox="1">
            <a:spLocks/>
          </p:cNvSpPr>
          <p:nvPr/>
        </p:nvSpPr>
        <p:spPr>
          <a:xfrm>
            <a:off x="915974" y="3889141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Unsupervised Learning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E448CEB-5E2E-E9E6-D3BE-505A0A8E4C0F}"/>
              </a:ext>
            </a:extLst>
          </p:cNvPr>
          <p:cNvSpPr txBox="1">
            <a:spLocks/>
          </p:cNvSpPr>
          <p:nvPr/>
        </p:nvSpPr>
        <p:spPr>
          <a:xfrm>
            <a:off x="561621" y="3656476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D294D8C-7BF9-8A59-453C-15BF958ADEB9}"/>
              </a:ext>
            </a:extLst>
          </p:cNvPr>
          <p:cNvCxnSpPr>
            <a:cxnSpLocks/>
          </p:cNvCxnSpPr>
          <p:nvPr/>
        </p:nvCxnSpPr>
        <p:spPr>
          <a:xfrm>
            <a:off x="815295" y="4061575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CCB89A3F-4088-5045-F70F-FBF06DDD369B}"/>
              </a:ext>
            </a:extLst>
          </p:cNvPr>
          <p:cNvCxnSpPr>
            <a:cxnSpLocks/>
          </p:cNvCxnSpPr>
          <p:nvPr/>
        </p:nvCxnSpPr>
        <p:spPr>
          <a:xfrm>
            <a:off x="639612" y="4061575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3F419DD-051E-5069-4F08-5A823A3B68AB}"/>
              </a:ext>
            </a:extLst>
          </p:cNvPr>
          <p:cNvSpPr txBox="1"/>
          <p:nvPr/>
        </p:nvSpPr>
        <p:spPr>
          <a:xfrm>
            <a:off x="622739" y="4921933"/>
            <a:ext cx="21268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Stochastic Gradient Descent (SGD)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Mini-Batch Gradient Descent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A7DB4A4-6591-D8DE-5964-F3F25605BA60}"/>
              </a:ext>
            </a:extLst>
          </p:cNvPr>
          <p:cNvSpPr txBox="1">
            <a:spLocks/>
          </p:cNvSpPr>
          <p:nvPr/>
        </p:nvSpPr>
        <p:spPr>
          <a:xfrm>
            <a:off x="880306" y="4527396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최적화 알고리즘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AF1E5CA-835B-329C-9DEA-B8FB86D6FA97}"/>
              </a:ext>
            </a:extLst>
          </p:cNvPr>
          <p:cNvSpPr txBox="1">
            <a:spLocks/>
          </p:cNvSpPr>
          <p:nvPr/>
        </p:nvSpPr>
        <p:spPr>
          <a:xfrm>
            <a:off x="912043" y="4725763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Optimization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Algorithm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CC09335-5350-FB18-EBE6-3631811B1367}"/>
              </a:ext>
            </a:extLst>
          </p:cNvPr>
          <p:cNvSpPr txBox="1">
            <a:spLocks/>
          </p:cNvSpPr>
          <p:nvPr/>
        </p:nvSpPr>
        <p:spPr>
          <a:xfrm>
            <a:off x="557690" y="4493098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9F752A13-6304-9C59-AAC1-A2F6A4AAFE81}"/>
              </a:ext>
            </a:extLst>
          </p:cNvPr>
          <p:cNvCxnSpPr>
            <a:cxnSpLocks/>
          </p:cNvCxnSpPr>
          <p:nvPr/>
        </p:nvCxnSpPr>
        <p:spPr>
          <a:xfrm>
            <a:off x="811364" y="4898197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3A0FB8AF-74CD-0105-1D8B-55302741F0C5}"/>
              </a:ext>
            </a:extLst>
          </p:cNvPr>
          <p:cNvCxnSpPr>
            <a:cxnSpLocks/>
          </p:cNvCxnSpPr>
          <p:nvPr/>
        </p:nvCxnSpPr>
        <p:spPr>
          <a:xfrm>
            <a:off x="635681" y="4898197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53CD32B9-B6C3-EF3C-C11F-C3BC293AB29E}"/>
              </a:ext>
            </a:extLst>
          </p:cNvPr>
          <p:cNvSpPr txBox="1"/>
          <p:nvPr/>
        </p:nvSpPr>
        <p:spPr>
          <a:xfrm>
            <a:off x="626671" y="5912089"/>
            <a:ext cx="19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Grid Search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Search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4EDEE5B-0601-AB84-44CB-F9ED9B994F90}"/>
              </a:ext>
            </a:extLst>
          </p:cNvPr>
          <p:cNvSpPr txBox="1">
            <a:spLocks/>
          </p:cNvSpPr>
          <p:nvPr/>
        </p:nvSpPr>
        <p:spPr>
          <a:xfrm>
            <a:off x="884237" y="5517552"/>
            <a:ext cx="1546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하이퍼파라미터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튜닝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94B3CA0-2B0B-D1E3-4901-735A3D39DEF3}"/>
              </a:ext>
            </a:extLst>
          </p:cNvPr>
          <p:cNvSpPr txBox="1">
            <a:spLocks/>
          </p:cNvSpPr>
          <p:nvPr/>
        </p:nvSpPr>
        <p:spPr>
          <a:xfrm>
            <a:off x="915974" y="5715919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Hyperparameter Tuning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EE88F9-541D-9A8E-C1C8-59B3EDF407A6}"/>
              </a:ext>
            </a:extLst>
          </p:cNvPr>
          <p:cNvSpPr txBox="1">
            <a:spLocks/>
          </p:cNvSpPr>
          <p:nvPr/>
        </p:nvSpPr>
        <p:spPr>
          <a:xfrm>
            <a:off x="561621" y="5483254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Ⅳ.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76528A39-B056-2884-2B81-10F33948455B}"/>
              </a:ext>
            </a:extLst>
          </p:cNvPr>
          <p:cNvCxnSpPr>
            <a:cxnSpLocks/>
          </p:cNvCxnSpPr>
          <p:nvPr/>
        </p:nvCxnSpPr>
        <p:spPr>
          <a:xfrm>
            <a:off x="815295" y="5888353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CE00FCB3-F9F6-FCB9-4DDF-C2F2DAA800D2}"/>
              </a:ext>
            </a:extLst>
          </p:cNvPr>
          <p:cNvCxnSpPr>
            <a:cxnSpLocks/>
          </p:cNvCxnSpPr>
          <p:nvPr/>
        </p:nvCxnSpPr>
        <p:spPr>
          <a:xfrm>
            <a:off x="639612" y="5888353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584890C0-3F8A-390A-C4C5-5772E2B35E52}"/>
              </a:ext>
            </a:extLst>
          </p:cNvPr>
          <p:cNvSpPr txBox="1"/>
          <p:nvPr/>
        </p:nvSpPr>
        <p:spPr>
          <a:xfrm>
            <a:off x="3687463" y="1466959"/>
            <a:ext cx="185230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2. Deep Learning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EE78636-D702-C71E-59D6-DAA9DB41EECA}"/>
              </a:ext>
            </a:extLst>
          </p:cNvPr>
          <p:cNvSpPr txBox="1"/>
          <p:nvPr/>
        </p:nvSpPr>
        <p:spPr>
          <a:xfrm>
            <a:off x="3504237" y="2419852"/>
            <a:ext cx="19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Single–Layer-Perceptron (SLP)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Multi-Layer-Perceptron (MLP)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B593D7D-ED52-3AA9-1AFE-A39065983291}"/>
              </a:ext>
            </a:extLst>
          </p:cNvPr>
          <p:cNvSpPr txBox="1">
            <a:spLocks/>
          </p:cNvSpPr>
          <p:nvPr/>
        </p:nvSpPr>
        <p:spPr>
          <a:xfrm>
            <a:off x="3761803" y="2025315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뉴럴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네트워크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E5FA478-D247-14A4-2717-AD260BEAF600}"/>
              </a:ext>
            </a:extLst>
          </p:cNvPr>
          <p:cNvSpPr txBox="1">
            <a:spLocks/>
          </p:cNvSpPr>
          <p:nvPr/>
        </p:nvSpPr>
        <p:spPr>
          <a:xfrm>
            <a:off x="3793540" y="2223682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Neural Network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FBA95C8-8CF6-0E26-E8A0-BFDEFBA2D58E}"/>
              </a:ext>
            </a:extLst>
          </p:cNvPr>
          <p:cNvSpPr txBox="1">
            <a:spLocks/>
          </p:cNvSpPr>
          <p:nvPr/>
        </p:nvSpPr>
        <p:spPr>
          <a:xfrm>
            <a:off x="3439187" y="1991017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5752124D-8A68-6F76-EAD0-64DCED5EE73F}"/>
              </a:ext>
            </a:extLst>
          </p:cNvPr>
          <p:cNvCxnSpPr>
            <a:cxnSpLocks/>
          </p:cNvCxnSpPr>
          <p:nvPr/>
        </p:nvCxnSpPr>
        <p:spPr>
          <a:xfrm>
            <a:off x="3692861" y="2396116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970C0729-475F-C3AE-6C4B-492BC1030651}"/>
              </a:ext>
            </a:extLst>
          </p:cNvPr>
          <p:cNvCxnSpPr>
            <a:cxnSpLocks/>
          </p:cNvCxnSpPr>
          <p:nvPr/>
        </p:nvCxnSpPr>
        <p:spPr>
          <a:xfrm>
            <a:off x="3517178" y="2396116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625039C0-3F32-A6B0-CD7B-E0497E6A310B}"/>
              </a:ext>
            </a:extLst>
          </p:cNvPr>
          <p:cNvSpPr txBox="1"/>
          <p:nvPr/>
        </p:nvSpPr>
        <p:spPr>
          <a:xfrm>
            <a:off x="9704861" y="1473587"/>
            <a:ext cx="13299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4. Database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0F14679-8BBF-2BDE-28BE-D99F0D671649}"/>
              </a:ext>
            </a:extLst>
          </p:cNvPr>
          <p:cNvCxnSpPr>
            <a:cxnSpLocks/>
          </p:cNvCxnSpPr>
          <p:nvPr/>
        </p:nvCxnSpPr>
        <p:spPr>
          <a:xfrm>
            <a:off x="438523" y="6482417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B33F7B6E-BF9A-F67D-47DF-99A2E499B1A4}"/>
              </a:ext>
            </a:extLst>
          </p:cNvPr>
          <p:cNvCxnSpPr>
            <a:cxnSpLocks/>
          </p:cNvCxnSpPr>
          <p:nvPr/>
        </p:nvCxnSpPr>
        <p:spPr>
          <a:xfrm>
            <a:off x="3316089" y="6489045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B3BAD237-4C95-3E0D-1160-428B6B2AC151}"/>
              </a:ext>
            </a:extLst>
          </p:cNvPr>
          <p:cNvCxnSpPr>
            <a:cxnSpLocks/>
          </p:cNvCxnSpPr>
          <p:nvPr/>
        </p:nvCxnSpPr>
        <p:spPr>
          <a:xfrm>
            <a:off x="6194752" y="6489045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57332371-C2FF-38F6-2BDA-0C8936D0DBE7}"/>
              </a:ext>
            </a:extLst>
          </p:cNvPr>
          <p:cNvCxnSpPr>
            <a:cxnSpLocks/>
          </p:cNvCxnSpPr>
          <p:nvPr/>
        </p:nvCxnSpPr>
        <p:spPr>
          <a:xfrm>
            <a:off x="9072318" y="6495673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D10F8B-0AF3-3F6B-035E-50288B187AE6}"/>
              </a:ext>
            </a:extLst>
          </p:cNvPr>
          <p:cNvSpPr txBox="1"/>
          <p:nvPr/>
        </p:nvSpPr>
        <p:spPr>
          <a:xfrm>
            <a:off x="3500305" y="3261571"/>
            <a:ext cx="22838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Squared Error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Binary Cross-Entropy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활성화 함수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(Sigmoid,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Softmax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최적화 알고리즘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(SGD, Momentum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BD2D0-3521-1DDC-6D19-7BA8A698CD9C}"/>
              </a:ext>
            </a:extLst>
          </p:cNvPr>
          <p:cNvSpPr txBox="1">
            <a:spLocks/>
          </p:cNvSpPr>
          <p:nvPr/>
        </p:nvSpPr>
        <p:spPr>
          <a:xfrm>
            <a:off x="3757872" y="2867034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학습 알고리즘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A9367-3796-0A0E-76A7-1277A954D27E}"/>
              </a:ext>
            </a:extLst>
          </p:cNvPr>
          <p:cNvSpPr txBox="1">
            <a:spLocks/>
          </p:cNvSpPr>
          <p:nvPr/>
        </p:nvSpPr>
        <p:spPr>
          <a:xfrm>
            <a:off x="3789609" y="3065401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Learning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Algorithm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DB80D-3F89-92C2-4BB0-C994441F6315}"/>
              </a:ext>
            </a:extLst>
          </p:cNvPr>
          <p:cNvSpPr txBox="1">
            <a:spLocks/>
          </p:cNvSpPr>
          <p:nvPr/>
        </p:nvSpPr>
        <p:spPr>
          <a:xfrm>
            <a:off x="3435256" y="2832736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2F2CE7-826A-3943-6B1B-3EDE9B4672D2}"/>
              </a:ext>
            </a:extLst>
          </p:cNvPr>
          <p:cNvCxnSpPr>
            <a:cxnSpLocks/>
          </p:cNvCxnSpPr>
          <p:nvPr/>
        </p:nvCxnSpPr>
        <p:spPr>
          <a:xfrm>
            <a:off x="3688930" y="3237835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8AAE9E-89D1-0DA9-BAE4-9ECA624FB895}"/>
              </a:ext>
            </a:extLst>
          </p:cNvPr>
          <p:cNvCxnSpPr>
            <a:cxnSpLocks/>
          </p:cNvCxnSpPr>
          <p:nvPr/>
        </p:nvCxnSpPr>
        <p:spPr>
          <a:xfrm>
            <a:off x="3513247" y="3237835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932E08-8F3B-8AE9-1B08-D020017CFC93}"/>
              </a:ext>
            </a:extLst>
          </p:cNvPr>
          <p:cNvSpPr txBox="1"/>
          <p:nvPr/>
        </p:nvSpPr>
        <p:spPr>
          <a:xfrm>
            <a:off x="3495627" y="4546004"/>
            <a:ext cx="212681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Vanishing &amp; Exploding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Dropout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Batch Normalization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97780-537F-C5DD-8BE7-C1B75A8AA687}"/>
              </a:ext>
            </a:extLst>
          </p:cNvPr>
          <p:cNvSpPr txBox="1">
            <a:spLocks/>
          </p:cNvSpPr>
          <p:nvPr/>
        </p:nvSpPr>
        <p:spPr>
          <a:xfrm>
            <a:off x="3753194" y="4151467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일반화와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과적합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9CFA0-C5FA-7DCF-705E-8894987656E3}"/>
              </a:ext>
            </a:extLst>
          </p:cNvPr>
          <p:cNvSpPr txBox="1">
            <a:spLocks/>
          </p:cNvSpPr>
          <p:nvPr/>
        </p:nvSpPr>
        <p:spPr>
          <a:xfrm>
            <a:off x="3784931" y="4349834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Generalization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&amp;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Overfitting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4768C-AA97-E7C9-0F7D-2191B33A28D9}"/>
              </a:ext>
            </a:extLst>
          </p:cNvPr>
          <p:cNvSpPr txBox="1">
            <a:spLocks/>
          </p:cNvSpPr>
          <p:nvPr/>
        </p:nvSpPr>
        <p:spPr>
          <a:xfrm>
            <a:off x="3430578" y="4117169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5A277B8-3E83-5A12-23DC-6095B937593B}"/>
              </a:ext>
            </a:extLst>
          </p:cNvPr>
          <p:cNvCxnSpPr>
            <a:cxnSpLocks/>
          </p:cNvCxnSpPr>
          <p:nvPr/>
        </p:nvCxnSpPr>
        <p:spPr>
          <a:xfrm>
            <a:off x="3684252" y="4522268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0FB34DD-E97B-2675-473C-59FC619AA90C}"/>
              </a:ext>
            </a:extLst>
          </p:cNvPr>
          <p:cNvCxnSpPr>
            <a:cxnSpLocks/>
          </p:cNvCxnSpPr>
          <p:nvPr/>
        </p:nvCxnSpPr>
        <p:spPr>
          <a:xfrm>
            <a:off x="3508569" y="4522268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CC0C5D-7A0E-B313-9A29-B4069BD442B5}"/>
              </a:ext>
            </a:extLst>
          </p:cNvPr>
          <p:cNvSpPr txBox="1"/>
          <p:nvPr/>
        </p:nvSpPr>
        <p:spPr>
          <a:xfrm>
            <a:off x="6438321" y="3359982"/>
            <a:ext cx="2126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GPT (OpenAI API)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LLaMA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3.1 (Meta)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Quantization (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gguf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Optimum Intel (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OpenVINO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8963B3-3B31-1E83-4DBA-B43D429A709F}"/>
              </a:ext>
            </a:extLst>
          </p:cNvPr>
          <p:cNvSpPr txBox="1">
            <a:spLocks/>
          </p:cNvSpPr>
          <p:nvPr/>
        </p:nvSpPr>
        <p:spPr>
          <a:xfrm>
            <a:off x="6695888" y="2965445"/>
            <a:ext cx="1673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트랜스포머 기반 모델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469051-8981-82E2-5873-F51B8C8E0174}"/>
              </a:ext>
            </a:extLst>
          </p:cNvPr>
          <p:cNvSpPr txBox="1">
            <a:spLocks/>
          </p:cNvSpPr>
          <p:nvPr/>
        </p:nvSpPr>
        <p:spPr>
          <a:xfrm>
            <a:off x="6727625" y="3163812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Transformer-based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Models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135CFD-85A1-1A8A-A3DE-A7CFE0F61FF3}"/>
              </a:ext>
            </a:extLst>
          </p:cNvPr>
          <p:cNvSpPr txBox="1">
            <a:spLocks/>
          </p:cNvSpPr>
          <p:nvPr/>
        </p:nvSpPr>
        <p:spPr>
          <a:xfrm>
            <a:off x="6373272" y="2931147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7DD46B-4F37-DEF9-F9F3-816FDEF0AC42}"/>
              </a:ext>
            </a:extLst>
          </p:cNvPr>
          <p:cNvCxnSpPr>
            <a:cxnSpLocks/>
          </p:cNvCxnSpPr>
          <p:nvPr/>
        </p:nvCxnSpPr>
        <p:spPr>
          <a:xfrm>
            <a:off x="6626946" y="3336246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06C2E58-BDB9-614A-92C2-0F953F3807EE}"/>
              </a:ext>
            </a:extLst>
          </p:cNvPr>
          <p:cNvCxnSpPr>
            <a:cxnSpLocks/>
          </p:cNvCxnSpPr>
          <p:nvPr/>
        </p:nvCxnSpPr>
        <p:spPr>
          <a:xfrm>
            <a:off x="6451263" y="3336246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19F3DD-C7B8-01FE-5A2C-C1BCE642599D}"/>
              </a:ext>
            </a:extLst>
          </p:cNvPr>
          <p:cNvSpPr txBox="1"/>
          <p:nvPr/>
        </p:nvSpPr>
        <p:spPr>
          <a:xfrm>
            <a:off x="6438321" y="5322106"/>
            <a:ext cx="2423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Prompt Engineering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Multi-turn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Langchain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Retrieval Augmented Generation (RAG)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Orchestrator (Langgraph)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Context Protocol (MCP)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1FE36A-1293-CF6A-7D5C-AFDF53CD8840}"/>
              </a:ext>
            </a:extLst>
          </p:cNvPr>
          <p:cNvSpPr txBox="1">
            <a:spLocks/>
          </p:cNvSpPr>
          <p:nvPr/>
        </p:nvSpPr>
        <p:spPr>
          <a:xfrm>
            <a:off x="6695888" y="4927569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최적화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3202D1-18A5-EA28-7743-6063D0DD0E0C}"/>
              </a:ext>
            </a:extLst>
          </p:cNvPr>
          <p:cNvSpPr txBox="1">
            <a:spLocks/>
          </p:cNvSpPr>
          <p:nvPr/>
        </p:nvSpPr>
        <p:spPr>
          <a:xfrm>
            <a:off x="6727625" y="5125936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Optimization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DD7DE7-EAEA-0EB9-9C84-BCE32C42C492}"/>
              </a:ext>
            </a:extLst>
          </p:cNvPr>
          <p:cNvSpPr txBox="1">
            <a:spLocks/>
          </p:cNvSpPr>
          <p:nvPr/>
        </p:nvSpPr>
        <p:spPr>
          <a:xfrm>
            <a:off x="6373272" y="4893271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Ⅳ.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6D99E34-B6AE-96AB-6A5C-AE0C67C4C507}"/>
              </a:ext>
            </a:extLst>
          </p:cNvPr>
          <p:cNvCxnSpPr>
            <a:cxnSpLocks/>
          </p:cNvCxnSpPr>
          <p:nvPr/>
        </p:nvCxnSpPr>
        <p:spPr>
          <a:xfrm>
            <a:off x="6626946" y="5298370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15BBB50-B411-E4B2-C9F2-ADD592931BC4}"/>
              </a:ext>
            </a:extLst>
          </p:cNvPr>
          <p:cNvCxnSpPr>
            <a:cxnSpLocks/>
          </p:cNvCxnSpPr>
          <p:nvPr/>
        </p:nvCxnSpPr>
        <p:spPr>
          <a:xfrm>
            <a:off x="6451263" y="5298370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FF21DB-11E1-DC6A-D0C6-F86987740505}"/>
              </a:ext>
            </a:extLst>
          </p:cNvPr>
          <p:cNvSpPr txBox="1"/>
          <p:nvPr/>
        </p:nvSpPr>
        <p:spPr>
          <a:xfrm>
            <a:off x="9298989" y="2488255"/>
            <a:ext cx="24457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Oracle DBMS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Constraints (PK, FK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Manipulation Language (DML)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Structured Query Language (SQL)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 (1NF ~ 3NF)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Transaction &amp; ACID</a:t>
            </a: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(Atomicity, consistency, Isolation, Durability)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 &amp; Performance Tuning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56014-303E-15D7-3A92-0C91DCF206E9}"/>
              </a:ext>
            </a:extLst>
          </p:cNvPr>
          <p:cNvSpPr txBox="1">
            <a:spLocks/>
          </p:cNvSpPr>
          <p:nvPr/>
        </p:nvSpPr>
        <p:spPr>
          <a:xfrm>
            <a:off x="9556557" y="2093718"/>
            <a:ext cx="1594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관계형 데이터베이스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9B5C35-1933-1B4F-D62F-A13011CD47EB}"/>
              </a:ext>
            </a:extLst>
          </p:cNvPr>
          <p:cNvSpPr txBox="1">
            <a:spLocks/>
          </p:cNvSpPr>
          <p:nvPr/>
        </p:nvSpPr>
        <p:spPr>
          <a:xfrm>
            <a:off x="9588293" y="2292085"/>
            <a:ext cx="17677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Relational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Database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012DBF-5DE1-7F0D-8390-5EDE4DE67679}"/>
              </a:ext>
            </a:extLst>
          </p:cNvPr>
          <p:cNvSpPr txBox="1">
            <a:spLocks/>
          </p:cNvSpPr>
          <p:nvPr/>
        </p:nvSpPr>
        <p:spPr>
          <a:xfrm>
            <a:off x="9233941" y="2059420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04FEEA2-268E-0EAA-EFD3-63BC84C4C5BD}"/>
              </a:ext>
            </a:extLst>
          </p:cNvPr>
          <p:cNvCxnSpPr>
            <a:cxnSpLocks/>
          </p:cNvCxnSpPr>
          <p:nvPr/>
        </p:nvCxnSpPr>
        <p:spPr>
          <a:xfrm>
            <a:off x="9487615" y="2464519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80F0F2-75BA-A48D-CB18-B7E433FB60DD}"/>
              </a:ext>
            </a:extLst>
          </p:cNvPr>
          <p:cNvCxnSpPr>
            <a:cxnSpLocks/>
          </p:cNvCxnSpPr>
          <p:nvPr/>
        </p:nvCxnSpPr>
        <p:spPr>
          <a:xfrm>
            <a:off x="9311932" y="2464519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9D32C47-7FBB-920A-7C62-C60877A29009}"/>
              </a:ext>
            </a:extLst>
          </p:cNvPr>
          <p:cNvSpPr txBox="1"/>
          <p:nvPr/>
        </p:nvSpPr>
        <p:spPr>
          <a:xfrm>
            <a:off x="9319150" y="4393919"/>
            <a:ext cx="231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Chroma DB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Chunk Optimization &amp; Overlap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 Similarity Search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단위 관리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 Filtering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Hybrid Search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E5C79-A122-D08A-E183-883605E7897A}"/>
              </a:ext>
            </a:extLst>
          </p:cNvPr>
          <p:cNvSpPr txBox="1">
            <a:spLocks/>
          </p:cNvSpPr>
          <p:nvPr/>
        </p:nvSpPr>
        <p:spPr>
          <a:xfrm>
            <a:off x="9576717" y="3999382"/>
            <a:ext cx="1594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벡터 데이터베이스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1D7EE5-71B0-AE23-5A8B-A57B42E6AC07}"/>
              </a:ext>
            </a:extLst>
          </p:cNvPr>
          <p:cNvSpPr txBox="1">
            <a:spLocks/>
          </p:cNvSpPr>
          <p:nvPr/>
        </p:nvSpPr>
        <p:spPr>
          <a:xfrm>
            <a:off x="9608453" y="4197749"/>
            <a:ext cx="17677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Vector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Database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02D2EE-FD52-71D4-0FA6-F48DD9861D44}"/>
              </a:ext>
            </a:extLst>
          </p:cNvPr>
          <p:cNvSpPr txBox="1">
            <a:spLocks/>
          </p:cNvSpPr>
          <p:nvPr/>
        </p:nvSpPr>
        <p:spPr>
          <a:xfrm>
            <a:off x="9254101" y="3965084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D5C88FF-7215-DB65-E5EF-E09602E10402}"/>
              </a:ext>
            </a:extLst>
          </p:cNvPr>
          <p:cNvCxnSpPr>
            <a:cxnSpLocks/>
          </p:cNvCxnSpPr>
          <p:nvPr/>
        </p:nvCxnSpPr>
        <p:spPr>
          <a:xfrm>
            <a:off x="9507775" y="4370183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4DA9319-77D8-B1AE-28C0-DAA1D810C956}"/>
              </a:ext>
            </a:extLst>
          </p:cNvPr>
          <p:cNvCxnSpPr>
            <a:cxnSpLocks/>
          </p:cNvCxnSpPr>
          <p:nvPr/>
        </p:nvCxnSpPr>
        <p:spPr>
          <a:xfrm>
            <a:off x="9332092" y="4370183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A09B69-2335-E412-6874-E8DB47D264F5}"/>
              </a:ext>
            </a:extLst>
          </p:cNvPr>
          <p:cNvSpPr txBox="1"/>
          <p:nvPr/>
        </p:nvSpPr>
        <p:spPr>
          <a:xfrm>
            <a:off x="6438321" y="4486699"/>
            <a:ext cx="212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Whisper (STT)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Yolo (CNN)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4FDB54-EF2B-9305-3915-12F7F190321B}"/>
              </a:ext>
            </a:extLst>
          </p:cNvPr>
          <p:cNvSpPr txBox="1">
            <a:spLocks/>
          </p:cNvSpPr>
          <p:nvPr/>
        </p:nvSpPr>
        <p:spPr>
          <a:xfrm>
            <a:off x="6695888" y="4092162"/>
            <a:ext cx="1673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기타 경험 모델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E8DEA5-472F-38D4-8D01-6E2005F34540}"/>
              </a:ext>
            </a:extLst>
          </p:cNvPr>
          <p:cNvSpPr txBox="1">
            <a:spLocks/>
          </p:cNvSpPr>
          <p:nvPr/>
        </p:nvSpPr>
        <p:spPr>
          <a:xfrm>
            <a:off x="6727625" y="4290529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Other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Models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FACC49-9F96-E478-F5FC-E4D6CBB24C86}"/>
              </a:ext>
            </a:extLst>
          </p:cNvPr>
          <p:cNvSpPr txBox="1">
            <a:spLocks/>
          </p:cNvSpPr>
          <p:nvPr/>
        </p:nvSpPr>
        <p:spPr>
          <a:xfrm>
            <a:off x="6373272" y="4057864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8117B2C-B5CE-3781-0852-B31C27FC7B75}"/>
              </a:ext>
            </a:extLst>
          </p:cNvPr>
          <p:cNvCxnSpPr>
            <a:cxnSpLocks/>
          </p:cNvCxnSpPr>
          <p:nvPr/>
        </p:nvCxnSpPr>
        <p:spPr>
          <a:xfrm>
            <a:off x="6626946" y="4462963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C70078B-BE73-5DCA-A67C-95E4D8A52D50}"/>
              </a:ext>
            </a:extLst>
          </p:cNvPr>
          <p:cNvCxnSpPr>
            <a:cxnSpLocks/>
          </p:cNvCxnSpPr>
          <p:nvPr/>
        </p:nvCxnSpPr>
        <p:spPr>
          <a:xfrm>
            <a:off x="6451263" y="4462963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99EBCED-DCAB-D441-E9BF-ECD00357847F}"/>
              </a:ext>
            </a:extLst>
          </p:cNvPr>
          <p:cNvSpPr txBox="1"/>
          <p:nvPr/>
        </p:nvSpPr>
        <p:spPr>
          <a:xfrm>
            <a:off x="6458072" y="2415747"/>
            <a:ext cx="19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Tensorflow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Pytorch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Huggingface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Transformers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C0A444-D824-E99C-EE0A-A82C8FE4D108}"/>
              </a:ext>
            </a:extLst>
          </p:cNvPr>
          <p:cNvSpPr txBox="1">
            <a:spLocks/>
          </p:cNvSpPr>
          <p:nvPr/>
        </p:nvSpPr>
        <p:spPr>
          <a:xfrm>
            <a:off x="6715638" y="2021210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모델 활용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EDF1C4-05C7-683B-ECC5-48297A633644}"/>
              </a:ext>
            </a:extLst>
          </p:cNvPr>
          <p:cNvSpPr txBox="1">
            <a:spLocks/>
          </p:cNvSpPr>
          <p:nvPr/>
        </p:nvSpPr>
        <p:spPr>
          <a:xfrm>
            <a:off x="6747375" y="2219577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Model Utilization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2C6D45-6C78-DD11-AD40-1040DAFA8C42}"/>
              </a:ext>
            </a:extLst>
          </p:cNvPr>
          <p:cNvSpPr txBox="1">
            <a:spLocks/>
          </p:cNvSpPr>
          <p:nvPr/>
        </p:nvSpPr>
        <p:spPr>
          <a:xfrm>
            <a:off x="6393022" y="1986912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3F02B7E-C7A1-2605-FC0C-51C7FE044DD4}"/>
              </a:ext>
            </a:extLst>
          </p:cNvPr>
          <p:cNvCxnSpPr>
            <a:cxnSpLocks/>
          </p:cNvCxnSpPr>
          <p:nvPr/>
        </p:nvCxnSpPr>
        <p:spPr>
          <a:xfrm>
            <a:off x="6646696" y="2392011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B0603F8-8DC7-6C8B-701B-F130738E7963}"/>
              </a:ext>
            </a:extLst>
          </p:cNvPr>
          <p:cNvCxnSpPr>
            <a:cxnSpLocks/>
          </p:cNvCxnSpPr>
          <p:nvPr/>
        </p:nvCxnSpPr>
        <p:spPr>
          <a:xfrm>
            <a:off x="6471013" y="2392011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C1C1EE3-FDDB-2B5D-C8F9-3F05FAC297EF}"/>
              </a:ext>
            </a:extLst>
          </p:cNvPr>
          <p:cNvGrpSpPr/>
          <p:nvPr/>
        </p:nvGrpSpPr>
        <p:grpSpPr>
          <a:xfrm>
            <a:off x="495605" y="407105"/>
            <a:ext cx="2696572" cy="627539"/>
            <a:chOff x="3022081" y="2878282"/>
            <a:chExt cx="2696572" cy="62753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C5F24C8-EDDA-4DE1-08E0-E808A176A04B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E00ECE3-1CFF-BFB8-8994-3E1DFD2E8A71}"/>
                </a:ext>
              </a:extLst>
            </p:cNvPr>
            <p:cNvSpPr txBox="1"/>
            <p:nvPr/>
          </p:nvSpPr>
          <p:spPr>
            <a:xfrm>
              <a:off x="3022081" y="3105711"/>
              <a:ext cx="269657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사용 기술 목록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/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경험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86FEAB2-35C6-332F-911E-C4AFD1C8BBE8}"/>
              </a:ext>
            </a:extLst>
          </p:cNvPr>
          <p:cNvSpPr txBox="1"/>
          <p:nvPr/>
        </p:nvSpPr>
        <p:spPr>
          <a:xfrm>
            <a:off x="3504237" y="6058407"/>
            <a:ext cx="19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조절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Epoch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8F9C21-CDA6-8191-F4EC-0494BCC179DE}"/>
              </a:ext>
            </a:extLst>
          </p:cNvPr>
          <p:cNvSpPr txBox="1">
            <a:spLocks/>
          </p:cNvSpPr>
          <p:nvPr/>
        </p:nvSpPr>
        <p:spPr>
          <a:xfrm>
            <a:off x="3761803" y="5663870"/>
            <a:ext cx="1546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하이퍼파라미터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 튜닝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B2D5B64-9AB9-EEFA-C309-6A0D5560A1C8}"/>
              </a:ext>
            </a:extLst>
          </p:cNvPr>
          <p:cNvSpPr txBox="1">
            <a:spLocks/>
          </p:cNvSpPr>
          <p:nvPr/>
        </p:nvSpPr>
        <p:spPr>
          <a:xfrm>
            <a:off x="3793540" y="5862237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/>
              </a:rPr>
              <a:t>- Hyperparameter Tuning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B156E0-8CF2-36A5-3A7B-BB61F30C4B1F}"/>
              </a:ext>
            </a:extLst>
          </p:cNvPr>
          <p:cNvSpPr txBox="1">
            <a:spLocks/>
          </p:cNvSpPr>
          <p:nvPr/>
        </p:nvSpPr>
        <p:spPr>
          <a:xfrm>
            <a:off x="3439187" y="5629572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Ⅳ.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6 SemiBold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DD368E8-1062-DB98-C9F2-74AB5E57122E}"/>
              </a:ext>
            </a:extLst>
          </p:cNvPr>
          <p:cNvCxnSpPr>
            <a:cxnSpLocks/>
          </p:cNvCxnSpPr>
          <p:nvPr/>
        </p:nvCxnSpPr>
        <p:spPr>
          <a:xfrm>
            <a:off x="3692861" y="6034671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01A53C4-F423-87CE-4F24-15BCDC012B96}"/>
              </a:ext>
            </a:extLst>
          </p:cNvPr>
          <p:cNvCxnSpPr>
            <a:cxnSpLocks/>
          </p:cNvCxnSpPr>
          <p:nvPr/>
        </p:nvCxnSpPr>
        <p:spPr>
          <a:xfrm>
            <a:off x="3517178" y="6034671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DE21EF9-C586-2D76-9F4F-1B49DFCA3127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511E5327-291F-F18B-97C8-06EB2BCEF32E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95" name="직각 삼각형 94">
                <a:extLst>
                  <a:ext uri="{FF2B5EF4-FFF2-40B4-BE49-F238E27FC236}">
                    <a16:creationId xmlns:a16="http://schemas.microsoft.com/office/drawing/2014/main" id="{F90706FA-23E4-F4E7-D9A7-319F0ED2ED44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각 삼각형 95">
                <a:extLst>
                  <a:ext uri="{FF2B5EF4-FFF2-40B4-BE49-F238E27FC236}">
                    <a16:creationId xmlns:a16="http://schemas.microsoft.com/office/drawing/2014/main" id="{22EBA4B7-7A0E-7F9D-D89A-2322590EF826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각 삼각형 96">
                <a:extLst>
                  <a:ext uri="{FF2B5EF4-FFF2-40B4-BE49-F238E27FC236}">
                    <a16:creationId xmlns:a16="http://schemas.microsoft.com/office/drawing/2014/main" id="{F456B2B6-5B1D-0BD2-2A6A-788F87265094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68D20BD-E4D2-C7BB-5C45-EAD8D0E4D307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07BD21E8-1BBF-1FB3-9C0B-6670D5894A73}"/>
              </a:ext>
            </a:extLst>
          </p:cNvPr>
          <p:cNvCxnSpPr>
            <a:cxnSpLocks/>
          </p:cNvCxnSpPr>
          <p:nvPr/>
        </p:nvCxnSpPr>
        <p:spPr>
          <a:xfrm>
            <a:off x="427298" y="1294445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090E498-62ED-771F-33B6-34A86E1CF702}"/>
              </a:ext>
            </a:extLst>
          </p:cNvPr>
          <p:cNvCxnSpPr>
            <a:cxnSpLocks/>
          </p:cNvCxnSpPr>
          <p:nvPr/>
        </p:nvCxnSpPr>
        <p:spPr>
          <a:xfrm>
            <a:off x="3110981" y="1313411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759B9892-CC46-7B7A-C695-62E7FD580640}"/>
              </a:ext>
            </a:extLst>
          </p:cNvPr>
          <p:cNvCxnSpPr>
            <a:cxnSpLocks/>
          </p:cNvCxnSpPr>
          <p:nvPr/>
        </p:nvCxnSpPr>
        <p:spPr>
          <a:xfrm>
            <a:off x="429036" y="1298400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BC8292E-805B-103B-506B-0BB511D1E41B}"/>
              </a:ext>
            </a:extLst>
          </p:cNvPr>
          <p:cNvCxnSpPr>
            <a:cxnSpLocks/>
          </p:cNvCxnSpPr>
          <p:nvPr/>
        </p:nvCxnSpPr>
        <p:spPr>
          <a:xfrm>
            <a:off x="3307854" y="1283748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77D29187-E345-BD04-9F58-EDB2F6B0627E}"/>
              </a:ext>
            </a:extLst>
          </p:cNvPr>
          <p:cNvCxnSpPr>
            <a:cxnSpLocks/>
          </p:cNvCxnSpPr>
          <p:nvPr/>
        </p:nvCxnSpPr>
        <p:spPr>
          <a:xfrm>
            <a:off x="5991537" y="1302714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B1EB58A6-D91B-9D8D-436C-BCC2D114FFB2}"/>
              </a:ext>
            </a:extLst>
          </p:cNvPr>
          <p:cNvCxnSpPr>
            <a:cxnSpLocks/>
          </p:cNvCxnSpPr>
          <p:nvPr/>
        </p:nvCxnSpPr>
        <p:spPr>
          <a:xfrm>
            <a:off x="3309592" y="1287703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DA61746F-3585-D42F-30FC-A0EACA3085E8}"/>
              </a:ext>
            </a:extLst>
          </p:cNvPr>
          <p:cNvCxnSpPr>
            <a:cxnSpLocks/>
          </p:cNvCxnSpPr>
          <p:nvPr/>
        </p:nvCxnSpPr>
        <p:spPr>
          <a:xfrm>
            <a:off x="6184082" y="1289940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4E0413C3-EBEB-A9DB-9CD0-9E8ACC22F714}"/>
              </a:ext>
            </a:extLst>
          </p:cNvPr>
          <p:cNvCxnSpPr>
            <a:cxnSpLocks/>
          </p:cNvCxnSpPr>
          <p:nvPr/>
        </p:nvCxnSpPr>
        <p:spPr>
          <a:xfrm>
            <a:off x="8867765" y="1308906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602489F5-37E2-B084-BD65-CE516B7DE8CF}"/>
              </a:ext>
            </a:extLst>
          </p:cNvPr>
          <p:cNvCxnSpPr>
            <a:cxnSpLocks/>
          </p:cNvCxnSpPr>
          <p:nvPr/>
        </p:nvCxnSpPr>
        <p:spPr>
          <a:xfrm>
            <a:off x="6185820" y="1293895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F0EE3E88-D7C7-A257-FAC0-2DF8E3AEDE45}"/>
              </a:ext>
            </a:extLst>
          </p:cNvPr>
          <p:cNvCxnSpPr>
            <a:cxnSpLocks/>
          </p:cNvCxnSpPr>
          <p:nvPr/>
        </p:nvCxnSpPr>
        <p:spPr>
          <a:xfrm>
            <a:off x="9060182" y="1296567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08E1712E-5373-0ADC-08CB-C9A35540C2A8}"/>
              </a:ext>
            </a:extLst>
          </p:cNvPr>
          <p:cNvCxnSpPr>
            <a:cxnSpLocks/>
          </p:cNvCxnSpPr>
          <p:nvPr/>
        </p:nvCxnSpPr>
        <p:spPr>
          <a:xfrm>
            <a:off x="11743865" y="1315533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817FB839-5836-D568-9A25-0642E6DB2BBF}"/>
              </a:ext>
            </a:extLst>
          </p:cNvPr>
          <p:cNvCxnSpPr>
            <a:cxnSpLocks/>
          </p:cNvCxnSpPr>
          <p:nvPr/>
        </p:nvCxnSpPr>
        <p:spPr>
          <a:xfrm>
            <a:off x="9061920" y="1300522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67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4E497-6CF6-7F55-A43B-08B052D85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54">
            <a:extLst>
              <a:ext uri="{FF2B5EF4-FFF2-40B4-BE49-F238E27FC236}">
                <a16:creationId xmlns:a16="http://schemas.microsoft.com/office/drawing/2014/main" id="{D12744AE-7425-4E2F-B899-E6CDFA40D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4556" y="1279391"/>
            <a:ext cx="2696902" cy="642999"/>
          </a:xfrm>
          <a:prstGeom prst="rect">
            <a:avLst/>
          </a:prstGeom>
        </p:spPr>
      </p:pic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A06EC7D-309A-40AB-6AAB-C51B0FCBA90D}"/>
              </a:ext>
            </a:extLst>
          </p:cNvPr>
          <p:cNvSpPr/>
          <p:nvPr/>
        </p:nvSpPr>
        <p:spPr>
          <a:xfrm>
            <a:off x="3226412" y="1235183"/>
            <a:ext cx="2784708" cy="68835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7000"/>
                </a:schemeClr>
              </a:gs>
              <a:gs pos="52000">
                <a:schemeClr val="bg1">
                  <a:lumMod val="33000"/>
                  <a:lumOff val="67000"/>
                  <a:alpha val="7700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5EA9CA84-9033-368F-37BB-1E077AC28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7343" y="1281256"/>
            <a:ext cx="2688999" cy="61704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BE70BB2-1299-B0E8-0A21-BE05D2DB22E6}"/>
              </a:ext>
            </a:extLst>
          </p:cNvPr>
          <p:cNvSpPr/>
          <p:nvPr/>
        </p:nvSpPr>
        <p:spPr>
          <a:xfrm>
            <a:off x="8995894" y="1270606"/>
            <a:ext cx="2784708" cy="6323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3AC5123F-18F1-4718-D06D-2C7ED1D27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242" y="1281256"/>
            <a:ext cx="2694475" cy="617049"/>
          </a:xfrm>
          <a:prstGeom prst="rect">
            <a:avLst/>
          </a:prstGeom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63ABCED-B932-07DB-FA44-B2A25A5EB665}"/>
              </a:ext>
            </a:extLst>
          </p:cNvPr>
          <p:cNvSpPr/>
          <p:nvPr/>
        </p:nvSpPr>
        <p:spPr>
          <a:xfrm>
            <a:off x="6103851" y="1279392"/>
            <a:ext cx="2784708" cy="6323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61AB474-CB6A-08F1-D2E2-5FEC88D68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426" y="1283776"/>
            <a:ext cx="2683229" cy="617049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6DCE917-6730-737F-4881-2399106C2E17}"/>
              </a:ext>
            </a:extLst>
          </p:cNvPr>
          <p:cNvSpPr/>
          <p:nvPr/>
        </p:nvSpPr>
        <p:spPr>
          <a:xfrm>
            <a:off x="404543" y="1273129"/>
            <a:ext cx="2784708" cy="6323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13FC60-45D7-14DD-47AD-7490B8E1ABEA}"/>
              </a:ext>
            </a:extLst>
          </p:cNvPr>
          <p:cNvSpPr txBox="1"/>
          <p:nvPr/>
        </p:nvSpPr>
        <p:spPr>
          <a:xfrm>
            <a:off x="700862" y="1460331"/>
            <a:ext cx="207037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5. Flask Framework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AB903C4-3966-7BD1-BA97-6B62BFC13329}"/>
              </a:ext>
            </a:extLst>
          </p:cNvPr>
          <p:cNvSpPr txBox="1"/>
          <p:nvPr/>
        </p:nvSpPr>
        <p:spPr>
          <a:xfrm>
            <a:off x="3527604" y="1466959"/>
            <a:ext cx="222016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6. Spring Framework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D7370C0-D1B1-2B27-3DC1-A403AAAF357C}"/>
              </a:ext>
            </a:extLst>
          </p:cNvPr>
          <p:cNvSpPr txBox="1"/>
          <p:nvPr/>
        </p:nvSpPr>
        <p:spPr>
          <a:xfrm>
            <a:off x="6930877" y="1466959"/>
            <a:ext cx="112280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7. Python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6DF8AB7-33F0-23BD-5328-00C2D569AE70}"/>
              </a:ext>
            </a:extLst>
          </p:cNvPr>
          <p:cNvSpPr txBox="1"/>
          <p:nvPr/>
        </p:nvSpPr>
        <p:spPr>
          <a:xfrm>
            <a:off x="9946212" y="1473587"/>
            <a:ext cx="84728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8. Java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57F6132-1E4A-6B57-7686-33A54BA333A3}"/>
              </a:ext>
            </a:extLst>
          </p:cNvPr>
          <p:cNvCxnSpPr>
            <a:cxnSpLocks/>
          </p:cNvCxnSpPr>
          <p:nvPr/>
        </p:nvCxnSpPr>
        <p:spPr>
          <a:xfrm>
            <a:off x="438523" y="6482417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01EB734-1553-98CE-53E9-8C4358B51516}"/>
              </a:ext>
            </a:extLst>
          </p:cNvPr>
          <p:cNvCxnSpPr>
            <a:cxnSpLocks/>
          </p:cNvCxnSpPr>
          <p:nvPr/>
        </p:nvCxnSpPr>
        <p:spPr>
          <a:xfrm>
            <a:off x="3316089" y="6489045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99541320-E1BA-0D44-9F8F-9BF58E91A1FB}"/>
              </a:ext>
            </a:extLst>
          </p:cNvPr>
          <p:cNvCxnSpPr>
            <a:cxnSpLocks/>
          </p:cNvCxnSpPr>
          <p:nvPr/>
        </p:nvCxnSpPr>
        <p:spPr>
          <a:xfrm>
            <a:off x="6194752" y="6489045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684A19C6-045E-9A15-C892-65001AE89B91}"/>
              </a:ext>
            </a:extLst>
          </p:cNvPr>
          <p:cNvCxnSpPr>
            <a:cxnSpLocks/>
          </p:cNvCxnSpPr>
          <p:nvPr/>
        </p:nvCxnSpPr>
        <p:spPr>
          <a:xfrm>
            <a:off x="9072318" y="6495673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03B0D5-17DE-7D47-C3C8-855BB80D89CE}"/>
              </a:ext>
            </a:extLst>
          </p:cNvPr>
          <p:cNvSpPr txBox="1"/>
          <p:nvPr/>
        </p:nvSpPr>
        <p:spPr>
          <a:xfrm>
            <a:off x="626670" y="2430222"/>
            <a:ext cx="214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Flask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객체 생성 및 초기화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URL App Routing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Request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Redirect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Jinja2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템플릿 상속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(base.html)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E0323-B5F1-FC9F-48B0-B24F7F9AC3E8}"/>
              </a:ext>
            </a:extLst>
          </p:cNvPr>
          <p:cNvSpPr txBox="1">
            <a:spLocks/>
          </p:cNvSpPr>
          <p:nvPr/>
        </p:nvSpPr>
        <p:spPr>
          <a:xfrm>
            <a:off x="884237" y="2035685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웹 서버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660E8-1EBB-7308-69F3-2C952F9E661C}"/>
              </a:ext>
            </a:extLst>
          </p:cNvPr>
          <p:cNvSpPr txBox="1">
            <a:spLocks/>
          </p:cNvSpPr>
          <p:nvPr/>
        </p:nvSpPr>
        <p:spPr>
          <a:xfrm>
            <a:off x="915974" y="2228886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Web Server Development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47436-553D-09F9-6CFF-8AD9FA87AB49}"/>
              </a:ext>
            </a:extLst>
          </p:cNvPr>
          <p:cNvSpPr txBox="1">
            <a:spLocks/>
          </p:cNvSpPr>
          <p:nvPr/>
        </p:nvSpPr>
        <p:spPr>
          <a:xfrm>
            <a:off x="561621" y="2001387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399A65-2AA2-E676-77B8-4E5BE5DB8AEC}"/>
              </a:ext>
            </a:extLst>
          </p:cNvPr>
          <p:cNvCxnSpPr>
            <a:cxnSpLocks/>
          </p:cNvCxnSpPr>
          <p:nvPr/>
        </p:nvCxnSpPr>
        <p:spPr>
          <a:xfrm>
            <a:off x="815295" y="2406486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330322-BCBD-71EF-494C-7768CC72BA55}"/>
              </a:ext>
            </a:extLst>
          </p:cNvPr>
          <p:cNvCxnSpPr>
            <a:cxnSpLocks/>
          </p:cNvCxnSpPr>
          <p:nvPr/>
        </p:nvCxnSpPr>
        <p:spPr>
          <a:xfrm>
            <a:off x="639612" y="2406486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FA2BA-61AC-5C6D-3AC9-47D3B1BC184E}"/>
              </a:ext>
            </a:extLst>
          </p:cNvPr>
          <p:cNvSpPr txBox="1"/>
          <p:nvPr/>
        </p:nvSpPr>
        <p:spPr>
          <a:xfrm>
            <a:off x="626670" y="3576743"/>
            <a:ext cx="2144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Session &amp; cookie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Flask WTF Form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Login &amp; logout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기능구현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406191-53A5-EBC8-EBD7-A59756B756B9}"/>
              </a:ext>
            </a:extLst>
          </p:cNvPr>
          <p:cNvSpPr txBox="1">
            <a:spLocks/>
          </p:cNvSpPr>
          <p:nvPr/>
        </p:nvSpPr>
        <p:spPr>
          <a:xfrm>
            <a:off x="884237" y="3182206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유효성 검사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196B5-1CD8-7A08-E86E-498E98E1F026}"/>
              </a:ext>
            </a:extLst>
          </p:cNvPr>
          <p:cNvSpPr txBox="1">
            <a:spLocks/>
          </p:cNvSpPr>
          <p:nvPr/>
        </p:nvSpPr>
        <p:spPr>
          <a:xfrm>
            <a:off x="915974" y="3375407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Validation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9F76C2-A855-6DEF-FFD7-0474E59F87DF}"/>
              </a:ext>
            </a:extLst>
          </p:cNvPr>
          <p:cNvSpPr txBox="1">
            <a:spLocks/>
          </p:cNvSpPr>
          <p:nvPr/>
        </p:nvSpPr>
        <p:spPr>
          <a:xfrm>
            <a:off x="561621" y="3147908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41E619-D38F-F4CC-E73C-D6F5295E141A}"/>
              </a:ext>
            </a:extLst>
          </p:cNvPr>
          <p:cNvCxnSpPr>
            <a:cxnSpLocks/>
          </p:cNvCxnSpPr>
          <p:nvPr/>
        </p:nvCxnSpPr>
        <p:spPr>
          <a:xfrm>
            <a:off x="815295" y="3553007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F5E3BA-95FA-AE95-F2B7-B6B144FB00CA}"/>
              </a:ext>
            </a:extLst>
          </p:cNvPr>
          <p:cNvCxnSpPr>
            <a:cxnSpLocks/>
          </p:cNvCxnSpPr>
          <p:nvPr/>
        </p:nvCxnSpPr>
        <p:spPr>
          <a:xfrm>
            <a:off x="639612" y="3553007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CD2A98-BAB9-3A25-E0A0-21CB495126D8}"/>
              </a:ext>
            </a:extLst>
          </p:cNvPr>
          <p:cNvSpPr txBox="1"/>
          <p:nvPr/>
        </p:nvSpPr>
        <p:spPr>
          <a:xfrm>
            <a:off x="626670" y="4561345"/>
            <a:ext cx="214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Blueprint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모듈화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Flask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Werkzeug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SQLAlchemy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ORM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연동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RESTful-API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A21BDF-B0DA-79C5-33EF-E30B3123487D}"/>
              </a:ext>
            </a:extLst>
          </p:cNvPr>
          <p:cNvSpPr txBox="1">
            <a:spLocks/>
          </p:cNvSpPr>
          <p:nvPr/>
        </p:nvSpPr>
        <p:spPr>
          <a:xfrm>
            <a:off x="884237" y="4166808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앱 구조화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6BBA8-0530-4950-EBBA-4C07414C9B1A}"/>
              </a:ext>
            </a:extLst>
          </p:cNvPr>
          <p:cNvSpPr txBox="1">
            <a:spLocks/>
          </p:cNvSpPr>
          <p:nvPr/>
        </p:nvSpPr>
        <p:spPr>
          <a:xfrm>
            <a:off x="915974" y="4360009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App Structuring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3E2FDE-2AEF-AFD3-D0DA-AADF2C870E6F}"/>
              </a:ext>
            </a:extLst>
          </p:cNvPr>
          <p:cNvSpPr txBox="1">
            <a:spLocks/>
          </p:cNvSpPr>
          <p:nvPr/>
        </p:nvSpPr>
        <p:spPr>
          <a:xfrm>
            <a:off x="561621" y="4132510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4D956F2-56D1-E3EE-6A72-3528AA46CA13}"/>
              </a:ext>
            </a:extLst>
          </p:cNvPr>
          <p:cNvCxnSpPr>
            <a:cxnSpLocks/>
          </p:cNvCxnSpPr>
          <p:nvPr/>
        </p:nvCxnSpPr>
        <p:spPr>
          <a:xfrm>
            <a:off x="815295" y="4537609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C0EE1EA-2206-F586-9E20-8D3B8B17249B}"/>
              </a:ext>
            </a:extLst>
          </p:cNvPr>
          <p:cNvCxnSpPr>
            <a:cxnSpLocks/>
          </p:cNvCxnSpPr>
          <p:nvPr/>
        </p:nvCxnSpPr>
        <p:spPr>
          <a:xfrm>
            <a:off x="639612" y="4537609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D91CFD-DC18-A1B0-B00B-E34E358DAADD}"/>
              </a:ext>
            </a:extLst>
          </p:cNvPr>
          <p:cNvSpPr txBox="1"/>
          <p:nvPr/>
        </p:nvSpPr>
        <p:spPr>
          <a:xfrm>
            <a:off x="6375106" y="2443322"/>
            <a:ext cx="2144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기본 자료형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int, float, str, bool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컬렉션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list, tuple,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dict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조건문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반복문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if,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for, while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365276-9549-6AF8-AD61-E07A6484050D}"/>
              </a:ext>
            </a:extLst>
          </p:cNvPr>
          <p:cNvSpPr txBox="1">
            <a:spLocks/>
          </p:cNvSpPr>
          <p:nvPr/>
        </p:nvSpPr>
        <p:spPr>
          <a:xfrm>
            <a:off x="6632673" y="2048785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기본문법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460B3E-96DB-760E-EB18-F69EAFCE42B4}"/>
              </a:ext>
            </a:extLst>
          </p:cNvPr>
          <p:cNvSpPr txBox="1">
            <a:spLocks/>
          </p:cNvSpPr>
          <p:nvPr/>
        </p:nvSpPr>
        <p:spPr>
          <a:xfrm>
            <a:off x="6664410" y="2241986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Python</a:t>
            </a:r>
            <a:r>
              <a: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Fundamentals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AB4A99-1483-61EB-C399-B352A53B68B9}"/>
              </a:ext>
            </a:extLst>
          </p:cNvPr>
          <p:cNvSpPr txBox="1">
            <a:spLocks/>
          </p:cNvSpPr>
          <p:nvPr/>
        </p:nvSpPr>
        <p:spPr>
          <a:xfrm>
            <a:off x="6310057" y="2014487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C79F838-611A-C679-B533-86C47FAA5691}"/>
              </a:ext>
            </a:extLst>
          </p:cNvPr>
          <p:cNvCxnSpPr>
            <a:cxnSpLocks/>
          </p:cNvCxnSpPr>
          <p:nvPr/>
        </p:nvCxnSpPr>
        <p:spPr>
          <a:xfrm>
            <a:off x="6563731" y="2419586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73D366C-B5DE-406F-0D3D-62C3FEC711D0}"/>
              </a:ext>
            </a:extLst>
          </p:cNvPr>
          <p:cNvCxnSpPr>
            <a:cxnSpLocks/>
          </p:cNvCxnSpPr>
          <p:nvPr/>
        </p:nvCxnSpPr>
        <p:spPr>
          <a:xfrm>
            <a:off x="6388048" y="2419586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31E5C2F-A96D-6765-736B-B1C410800EAB}"/>
              </a:ext>
            </a:extLst>
          </p:cNvPr>
          <p:cNvGrpSpPr/>
          <p:nvPr/>
        </p:nvGrpSpPr>
        <p:grpSpPr>
          <a:xfrm>
            <a:off x="495605" y="407105"/>
            <a:ext cx="2696572" cy="627539"/>
            <a:chOff x="3022081" y="2878282"/>
            <a:chExt cx="2696572" cy="6275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A14201-1386-AD20-E2AE-97E756A15199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16B0EF9-E99B-BB91-B50F-D5D9A2AEEDDA}"/>
                </a:ext>
              </a:extLst>
            </p:cNvPr>
            <p:cNvSpPr txBox="1"/>
            <p:nvPr/>
          </p:nvSpPr>
          <p:spPr>
            <a:xfrm>
              <a:off x="3022081" y="3105711"/>
              <a:ext cx="269657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사용 기술 목록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/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경험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F97353-49EF-46C8-308F-546D7AFF5811}"/>
              </a:ext>
            </a:extLst>
          </p:cNvPr>
          <p:cNvSpPr txBox="1"/>
          <p:nvPr/>
        </p:nvSpPr>
        <p:spPr>
          <a:xfrm>
            <a:off x="6375106" y="3519397"/>
            <a:ext cx="214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정의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호출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인자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반환값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모듈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import,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표준 라이브러리 활용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1182AB-B6FB-1CE0-3764-72ADECC510F6}"/>
              </a:ext>
            </a:extLst>
          </p:cNvPr>
          <p:cNvSpPr txBox="1">
            <a:spLocks/>
          </p:cNvSpPr>
          <p:nvPr/>
        </p:nvSpPr>
        <p:spPr>
          <a:xfrm>
            <a:off x="6632673" y="3124860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함수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모듈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337284-4726-CAFE-6B45-350450FB1B37}"/>
              </a:ext>
            </a:extLst>
          </p:cNvPr>
          <p:cNvSpPr txBox="1">
            <a:spLocks/>
          </p:cNvSpPr>
          <p:nvPr/>
        </p:nvSpPr>
        <p:spPr>
          <a:xfrm>
            <a:off x="6669028" y="3318061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Functions &amp; Modules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34D9C2-757A-2BCA-E5A1-D5C35FD4DFED}"/>
              </a:ext>
            </a:extLst>
          </p:cNvPr>
          <p:cNvSpPr txBox="1">
            <a:spLocks/>
          </p:cNvSpPr>
          <p:nvPr/>
        </p:nvSpPr>
        <p:spPr>
          <a:xfrm>
            <a:off x="6310057" y="3090562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B431DBE-A31A-82AF-A58F-0E65C7D08994}"/>
              </a:ext>
            </a:extLst>
          </p:cNvPr>
          <p:cNvCxnSpPr>
            <a:cxnSpLocks/>
          </p:cNvCxnSpPr>
          <p:nvPr/>
        </p:nvCxnSpPr>
        <p:spPr>
          <a:xfrm>
            <a:off x="6563731" y="3495661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EA01055-6817-65B5-A720-5958DE71EBC8}"/>
              </a:ext>
            </a:extLst>
          </p:cNvPr>
          <p:cNvCxnSpPr>
            <a:cxnSpLocks/>
          </p:cNvCxnSpPr>
          <p:nvPr/>
        </p:nvCxnSpPr>
        <p:spPr>
          <a:xfrm>
            <a:off x="6388048" y="3495661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EB8FC1-E7E6-2C90-9583-172E8F6EC8A5}"/>
              </a:ext>
            </a:extLst>
          </p:cNvPr>
          <p:cNvSpPr txBox="1"/>
          <p:nvPr/>
        </p:nvSpPr>
        <p:spPr>
          <a:xfrm>
            <a:off x="6384078" y="4456914"/>
            <a:ext cx="2144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클래스 정의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생성자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메서드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상속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캡슐화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97A1B-A68C-D5BE-D3C8-D2413B46613E}"/>
              </a:ext>
            </a:extLst>
          </p:cNvPr>
          <p:cNvSpPr txBox="1">
            <a:spLocks/>
          </p:cNvSpPr>
          <p:nvPr/>
        </p:nvSpPr>
        <p:spPr>
          <a:xfrm>
            <a:off x="6641645" y="4062377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클래스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객체지향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59A44A-35C1-6A1A-4618-D84A9A8C1261}"/>
              </a:ext>
            </a:extLst>
          </p:cNvPr>
          <p:cNvSpPr txBox="1">
            <a:spLocks/>
          </p:cNvSpPr>
          <p:nvPr/>
        </p:nvSpPr>
        <p:spPr>
          <a:xfrm>
            <a:off x="6673382" y="4255578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Classes &amp; OOP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DD5C64-4B55-6F7A-8D17-43F9504B9A11}"/>
              </a:ext>
            </a:extLst>
          </p:cNvPr>
          <p:cNvSpPr txBox="1">
            <a:spLocks/>
          </p:cNvSpPr>
          <p:nvPr/>
        </p:nvSpPr>
        <p:spPr>
          <a:xfrm>
            <a:off x="6319029" y="4028079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52F5221-2218-B0E7-76D7-1C4275612E22}"/>
              </a:ext>
            </a:extLst>
          </p:cNvPr>
          <p:cNvCxnSpPr>
            <a:cxnSpLocks/>
          </p:cNvCxnSpPr>
          <p:nvPr/>
        </p:nvCxnSpPr>
        <p:spPr>
          <a:xfrm>
            <a:off x="6572703" y="4433178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C2FD405-5CC3-650B-6C15-A8694292B5BC}"/>
              </a:ext>
            </a:extLst>
          </p:cNvPr>
          <p:cNvCxnSpPr>
            <a:cxnSpLocks/>
          </p:cNvCxnSpPr>
          <p:nvPr/>
        </p:nvCxnSpPr>
        <p:spPr>
          <a:xfrm>
            <a:off x="6397020" y="4433178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82268BE-EBF6-E361-6D9E-FF584A05B032}"/>
              </a:ext>
            </a:extLst>
          </p:cNvPr>
          <p:cNvSpPr txBox="1"/>
          <p:nvPr/>
        </p:nvSpPr>
        <p:spPr>
          <a:xfrm>
            <a:off x="6402952" y="5505066"/>
            <a:ext cx="2144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venv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Anaconda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가상환경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Pip, requirements.txt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구성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E32B7E-D8FF-E745-A06A-4513E94910B3}"/>
              </a:ext>
            </a:extLst>
          </p:cNvPr>
          <p:cNvSpPr txBox="1">
            <a:spLocks/>
          </p:cNvSpPr>
          <p:nvPr/>
        </p:nvSpPr>
        <p:spPr>
          <a:xfrm>
            <a:off x="6660519" y="5110529"/>
            <a:ext cx="179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가상환경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패키지 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E6E18C-3EC5-1E65-014B-6E3B7ECCDA99}"/>
              </a:ext>
            </a:extLst>
          </p:cNvPr>
          <p:cNvSpPr txBox="1">
            <a:spLocks/>
          </p:cNvSpPr>
          <p:nvPr/>
        </p:nvSpPr>
        <p:spPr>
          <a:xfrm>
            <a:off x="6692255" y="5303730"/>
            <a:ext cx="19221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Virtual Environments &amp; Package Management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A10842-3DED-7948-17FE-EAA599DD81D4}"/>
              </a:ext>
            </a:extLst>
          </p:cNvPr>
          <p:cNvSpPr txBox="1">
            <a:spLocks/>
          </p:cNvSpPr>
          <p:nvPr/>
        </p:nvSpPr>
        <p:spPr>
          <a:xfrm>
            <a:off x="6337903" y="5076231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15F048C-FB67-CF0A-69D0-D90F88B0285B}"/>
              </a:ext>
            </a:extLst>
          </p:cNvPr>
          <p:cNvCxnSpPr>
            <a:cxnSpLocks/>
          </p:cNvCxnSpPr>
          <p:nvPr/>
        </p:nvCxnSpPr>
        <p:spPr>
          <a:xfrm>
            <a:off x="6591577" y="5481330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BA82476-0A72-4E44-F993-894AA94D3B3E}"/>
              </a:ext>
            </a:extLst>
          </p:cNvPr>
          <p:cNvCxnSpPr>
            <a:cxnSpLocks/>
          </p:cNvCxnSpPr>
          <p:nvPr/>
        </p:nvCxnSpPr>
        <p:spPr>
          <a:xfrm>
            <a:off x="6415894" y="5481330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5E9D413-D9C2-DC62-14D2-29D0F74E9ECF}"/>
              </a:ext>
            </a:extLst>
          </p:cNvPr>
          <p:cNvSpPr txBox="1"/>
          <p:nvPr/>
        </p:nvSpPr>
        <p:spPr>
          <a:xfrm>
            <a:off x="9334102" y="2437568"/>
            <a:ext cx="229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기본 자료형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Java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만의 자료형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- int, long, float, double, char, byte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 및 컬렉션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list, map,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제어문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if,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for, while, switch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453EA21-CF6D-F329-7058-02CC7113C3F5}"/>
              </a:ext>
            </a:extLst>
          </p:cNvPr>
          <p:cNvSpPr txBox="1">
            <a:spLocks/>
          </p:cNvSpPr>
          <p:nvPr/>
        </p:nvSpPr>
        <p:spPr>
          <a:xfrm>
            <a:off x="9591669" y="2043031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기본문법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0DDD12-BFE9-EA63-D8A9-E28C8CBE3D42}"/>
              </a:ext>
            </a:extLst>
          </p:cNvPr>
          <p:cNvSpPr txBox="1">
            <a:spLocks/>
          </p:cNvSpPr>
          <p:nvPr/>
        </p:nvSpPr>
        <p:spPr>
          <a:xfrm>
            <a:off x="9623406" y="2236232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Java</a:t>
            </a:r>
            <a:r>
              <a: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Fundamentals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6F811E-94AE-D8C2-C23B-285A3FEFE7D8}"/>
              </a:ext>
            </a:extLst>
          </p:cNvPr>
          <p:cNvSpPr txBox="1">
            <a:spLocks/>
          </p:cNvSpPr>
          <p:nvPr/>
        </p:nvSpPr>
        <p:spPr>
          <a:xfrm>
            <a:off x="9269053" y="2008733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E8472A1-B6C0-2F60-CB54-7E9ADE816ED2}"/>
              </a:ext>
            </a:extLst>
          </p:cNvPr>
          <p:cNvCxnSpPr>
            <a:cxnSpLocks/>
          </p:cNvCxnSpPr>
          <p:nvPr/>
        </p:nvCxnSpPr>
        <p:spPr>
          <a:xfrm>
            <a:off x="9522727" y="2413832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CB10BACE-BE13-BBAF-B47F-0F8B71411BC6}"/>
              </a:ext>
            </a:extLst>
          </p:cNvPr>
          <p:cNvCxnSpPr>
            <a:cxnSpLocks/>
          </p:cNvCxnSpPr>
          <p:nvPr/>
        </p:nvCxnSpPr>
        <p:spPr>
          <a:xfrm>
            <a:off x="9347044" y="2413832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2259DF7-EADF-DD71-F227-250442BB8490}"/>
              </a:ext>
            </a:extLst>
          </p:cNvPr>
          <p:cNvSpPr txBox="1"/>
          <p:nvPr/>
        </p:nvSpPr>
        <p:spPr>
          <a:xfrm>
            <a:off x="9334102" y="3539671"/>
            <a:ext cx="24588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접근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제어자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public, protected, private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추상화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sbstract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클래스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메서드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인터페이스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구현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default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메서드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다향성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오버라이딩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오버로딩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9F7F976-59C0-A096-77E3-F6C87F96BC70}"/>
              </a:ext>
            </a:extLst>
          </p:cNvPr>
          <p:cNvSpPr txBox="1">
            <a:spLocks/>
          </p:cNvSpPr>
          <p:nvPr/>
        </p:nvSpPr>
        <p:spPr>
          <a:xfrm>
            <a:off x="9591669" y="3145134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클래스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객체지향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79310C9-D814-1155-F6E2-00BAABF58314}"/>
              </a:ext>
            </a:extLst>
          </p:cNvPr>
          <p:cNvSpPr txBox="1">
            <a:spLocks/>
          </p:cNvSpPr>
          <p:nvPr/>
        </p:nvSpPr>
        <p:spPr>
          <a:xfrm>
            <a:off x="9623406" y="3338335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Classes &amp; OOP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C60A6F5-80B0-A1AB-519C-855D02B5C30A}"/>
              </a:ext>
            </a:extLst>
          </p:cNvPr>
          <p:cNvSpPr txBox="1">
            <a:spLocks/>
          </p:cNvSpPr>
          <p:nvPr/>
        </p:nvSpPr>
        <p:spPr>
          <a:xfrm>
            <a:off x="9269053" y="3110836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A26DC70-3223-39F9-08C4-DAF813DA5DF8}"/>
              </a:ext>
            </a:extLst>
          </p:cNvPr>
          <p:cNvCxnSpPr>
            <a:cxnSpLocks/>
          </p:cNvCxnSpPr>
          <p:nvPr/>
        </p:nvCxnSpPr>
        <p:spPr>
          <a:xfrm>
            <a:off x="9522727" y="3515935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E735558C-4C66-8DD4-06B4-9DA6721EFF65}"/>
              </a:ext>
            </a:extLst>
          </p:cNvPr>
          <p:cNvCxnSpPr>
            <a:cxnSpLocks/>
          </p:cNvCxnSpPr>
          <p:nvPr/>
        </p:nvCxnSpPr>
        <p:spPr>
          <a:xfrm>
            <a:off x="9347044" y="3515935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CB2D61B-6B62-99AD-96DB-E3326A82BEC0}"/>
              </a:ext>
            </a:extLst>
          </p:cNvPr>
          <p:cNvSpPr txBox="1"/>
          <p:nvPr/>
        </p:nvSpPr>
        <p:spPr>
          <a:xfrm>
            <a:off x="9328703" y="4667201"/>
            <a:ext cx="2144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try-catch-finally,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정의 예외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파일 입출력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Stream API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Try-with-resources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DECE1D-79E0-AA06-D8D5-CAF9AEE5ABE5}"/>
              </a:ext>
            </a:extLst>
          </p:cNvPr>
          <p:cNvSpPr txBox="1">
            <a:spLocks/>
          </p:cNvSpPr>
          <p:nvPr/>
        </p:nvSpPr>
        <p:spPr>
          <a:xfrm>
            <a:off x="9586270" y="4272664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예외처리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 I/O</a:t>
            </a:r>
            <a:endParaRPr lang="ko-KR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0F09C0-9694-3420-85C0-D543D8631AC0}"/>
              </a:ext>
            </a:extLst>
          </p:cNvPr>
          <p:cNvSpPr txBox="1">
            <a:spLocks/>
          </p:cNvSpPr>
          <p:nvPr/>
        </p:nvSpPr>
        <p:spPr>
          <a:xfrm>
            <a:off x="9618007" y="4465865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Exception Handling &amp; I/O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1642A5-5A31-9685-9AF2-859CA5908FE2}"/>
              </a:ext>
            </a:extLst>
          </p:cNvPr>
          <p:cNvSpPr txBox="1">
            <a:spLocks/>
          </p:cNvSpPr>
          <p:nvPr/>
        </p:nvSpPr>
        <p:spPr>
          <a:xfrm>
            <a:off x="9263654" y="4238366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74817F1-63C4-2F85-06CA-0E25E28E8B10}"/>
              </a:ext>
            </a:extLst>
          </p:cNvPr>
          <p:cNvCxnSpPr>
            <a:cxnSpLocks/>
          </p:cNvCxnSpPr>
          <p:nvPr/>
        </p:nvCxnSpPr>
        <p:spPr>
          <a:xfrm>
            <a:off x="9517328" y="4643465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33C28C29-CA41-EDE9-0273-13CB626C03E8}"/>
              </a:ext>
            </a:extLst>
          </p:cNvPr>
          <p:cNvCxnSpPr>
            <a:cxnSpLocks/>
          </p:cNvCxnSpPr>
          <p:nvPr/>
        </p:nvCxnSpPr>
        <p:spPr>
          <a:xfrm>
            <a:off x="9341645" y="4643465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11012121-4D99-8474-7561-569468EAE52B}"/>
              </a:ext>
            </a:extLst>
          </p:cNvPr>
          <p:cNvSpPr txBox="1"/>
          <p:nvPr/>
        </p:nvSpPr>
        <p:spPr>
          <a:xfrm>
            <a:off x="9339337" y="5629400"/>
            <a:ext cx="22910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외부 라이브러리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(jar)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및 의존성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패키지 구조 설계 및 모듈화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Maven/JDK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활용한 빌드 및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A506E32-71D3-238A-6014-ED8BEB281621}"/>
              </a:ext>
            </a:extLst>
          </p:cNvPr>
          <p:cNvSpPr txBox="1">
            <a:spLocks/>
          </p:cNvSpPr>
          <p:nvPr/>
        </p:nvSpPr>
        <p:spPr>
          <a:xfrm>
            <a:off x="9596904" y="5234863"/>
            <a:ext cx="179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프로젝트 관리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빌드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F3918B-F156-8C6E-16C8-9E205C96E17F}"/>
              </a:ext>
            </a:extLst>
          </p:cNvPr>
          <p:cNvSpPr txBox="1">
            <a:spLocks/>
          </p:cNvSpPr>
          <p:nvPr/>
        </p:nvSpPr>
        <p:spPr>
          <a:xfrm>
            <a:off x="9628640" y="5428064"/>
            <a:ext cx="19221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Project</a:t>
            </a:r>
            <a:r>
              <a: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Management</a:t>
            </a:r>
            <a:r>
              <a: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</a:t>
            </a:r>
            <a:r>
              <a: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Build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0D70F8D-8D97-141D-E7F1-5631E87BB520}"/>
              </a:ext>
            </a:extLst>
          </p:cNvPr>
          <p:cNvSpPr txBox="1">
            <a:spLocks/>
          </p:cNvSpPr>
          <p:nvPr/>
        </p:nvSpPr>
        <p:spPr>
          <a:xfrm>
            <a:off x="9274288" y="5200565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565524E0-EC37-8983-9901-591295A42CBD}"/>
              </a:ext>
            </a:extLst>
          </p:cNvPr>
          <p:cNvCxnSpPr>
            <a:cxnSpLocks/>
          </p:cNvCxnSpPr>
          <p:nvPr/>
        </p:nvCxnSpPr>
        <p:spPr>
          <a:xfrm>
            <a:off x="9527962" y="5605664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A581490-FDCC-3E96-07D7-CACF628ED786}"/>
              </a:ext>
            </a:extLst>
          </p:cNvPr>
          <p:cNvCxnSpPr>
            <a:cxnSpLocks/>
          </p:cNvCxnSpPr>
          <p:nvPr/>
        </p:nvCxnSpPr>
        <p:spPr>
          <a:xfrm>
            <a:off x="9352279" y="5605664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9CAE423-C84F-C7BF-F85C-03D21D04BE17}"/>
              </a:ext>
            </a:extLst>
          </p:cNvPr>
          <p:cNvSpPr txBox="1"/>
          <p:nvPr/>
        </p:nvSpPr>
        <p:spPr>
          <a:xfrm>
            <a:off x="629445" y="5722831"/>
            <a:ext cx="2144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로컬환경 서버 별 통신환경 구현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JSON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데이터 교환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별 환경 분리 및 설정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4D3CB5C-E784-0B4B-5CC6-8EF73896D537}"/>
              </a:ext>
            </a:extLst>
          </p:cNvPr>
          <p:cNvSpPr txBox="1">
            <a:spLocks/>
          </p:cNvSpPr>
          <p:nvPr/>
        </p:nvSpPr>
        <p:spPr>
          <a:xfrm>
            <a:off x="887012" y="5328294"/>
            <a:ext cx="179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멀티 서비스 연동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755653B-AFA9-C5FD-5CAA-F99E73B93A64}"/>
              </a:ext>
            </a:extLst>
          </p:cNvPr>
          <p:cNvSpPr txBox="1">
            <a:spLocks/>
          </p:cNvSpPr>
          <p:nvPr/>
        </p:nvSpPr>
        <p:spPr>
          <a:xfrm>
            <a:off x="918748" y="5521495"/>
            <a:ext cx="19221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Multi-Service Integration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D8868E-4CA2-78CA-4B01-5A517BC9B2AF}"/>
              </a:ext>
            </a:extLst>
          </p:cNvPr>
          <p:cNvSpPr txBox="1">
            <a:spLocks/>
          </p:cNvSpPr>
          <p:nvPr/>
        </p:nvSpPr>
        <p:spPr>
          <a:xfrm>
            <a:off x="564396" y="5293996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046EF458-4A87-ED2B-A80B-10C359B91650}"/>
              </a:ext>
            </a:extLst>
          </p:cNvPr>
          <p:cNvCxnSpPr>
            <a:cxnSpLocks/>
          </p:cNvCxnSpPr>
          <p:nvPr/>
        </p:nvCxnSpPr>
        <p:spPr>
          <a:xfrm>
            <a:off x="818070" y="5699095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9571202A-8042-A0D0-FBC9-4648B7E7F606}"/>
              </a:ext>
            </a:extLst>
          </p:cNvPr>
          <p:cNvCxnSpPr>
            <a:cxnSpLocks/>
          </p:cNvCxnSpPr>
          <p:nvPr/>
        </p:nvCxnSpPr>
        <p:spPr>
          <a:xfrm>
            <a:off x="642387" y="5699095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72D7E484-F532-6682-8FD1-A9250A7CA343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E324D54-23CF-2739-BF2E-3059C364F3B0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139" name="직각 삼각형 138">
                <a:extLst>
                  <a:ext uri="{FF2B5EF4-FFF2-40B4-BE49-F238E27FC236}">
                    <a16:creationId xmlns:a16="http://schemas.microsoft.com/office/drawing/2014/main" id="{C587DE3E-60FF-F561-A21E-F2B733D7158D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각 삼각형 139">
                <a:extLst>
                  <a:ext uri="{FF2B5EF4-FFF2-40B4-BE49-F238E27FC236}">
                    <a16:creationId xmlns:a16="http://schemas.microsoft.com/office/drawing/2014/main" id="{9D4CF50C-E87F-972A-F3E3-37130F99CB0C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각 삼각형 146">
                <a:extLst>
                  <a:ext uri="{FF2B5EF4-FFF2-40B4-BE49-F238E27FC236}">
                    <a16:creationId xmlns:a16="http://schemas.microsoft.com/office/drawing/2014/main" id="{F6075792-A2BD-5F20-A014-4159231748E9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352F233-6216-268A-A702-A08D4CBE4CDC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2F815B56-5F56-AC85-044D-0E9D05E64B88}"/>
              </a:ext>
            </a:extLst>
          </p:cNvPr>
          <p:cNvCxnSpPr>
            <a:cxnSpLocks/>
          </p:cNvCxnSpPr>
          <p:nvPr/>
        </p:nvCxnSpPr>
        <p:spPr>
          <a:xfrm>
            <a:off x="427298" y="1294445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CED3A659-B93E-AAF0-267A-13CE627847F4}"/>
              </a:ext>
            </a:extLst>
          </p:cNvPr>
          <p:cNvCxnSpPr>
            <a:cxnSpLocks/>
          </p:cNvCxnSpPr>
          <p:nvPr/>
        </p:nvCxnSpPr>
        <p:spPr>
          <a:xfrm>
            <a:off x="3110981" y="1313411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C14C0310-2B33-944D-B19C-093CDB72E76A}"/>
              </a:ext>
            </a:extLst>
          </p:cNvPr>
          <p:cNvCxnSpPr>
            <a:cxnSpLocks/>
          </p:cNvCxnSpPr>
          <p:nvPr/>
        </p:nvCxnSpPr>
        <p:spPr>
          <a:xfrm>
            <a:off x="429036" y="1298400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744BF9B5-1D87-ED5C-62F2-ADAEF5ACA37A}"/>
              </a:ext>
            </a:extLst>
          </p:cNvPr>
          <p:cNvCxnSpPr>
            <a:cxnSpLocks/>
          </p:cNvCxnSpPr>
          <p:nvPr/>
        </p:nvCxnSpPr>
        <p:spPr>
          <a:xfrm>
            <a:off x="3307854" y="1283748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277B0147-6900-30A5-9B89-753C4E200501}"/>
              </a:ext>
            </a:extLst>
          </p:cNvPr>
          <p:cNvCxnSpPr>
            <a:cxnSpLocks/>
          </p:cNvCxnSpPr>
          <p:nvPr/>
        </p:nvCxnSpPr>
        <p:spPr>
          <a:xfrm>
            <a:off x="5991537" y="1302714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84F4B1AD-BC31-6627-3678-8D9BA4296F9D}"/>
              </a:ext>
            </a:extLst>
          </p:cNvPr>
          <p:cNvCxnSpPr>
            <a:cxnSpLocks/>
          </p:cNvCxnSpPr>
          <p:nvPr/>
        </p:nvCxnSpPr>
        <p:spPr>
          <a:xfrm>
            <a:off x="3309592" y="1287703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C78B441-7186-9262-EA5B-817F3E6E795F}"/>
              </a:ext>
            </a:extLst>
          </p:cNvPr>
          <p:cNvCxnSpPr>
            <a:cxnSpLocks/>
          </p:cNvCxnSpPr>
          <p:nvPr/>
        </p:nvCxnSpPr>
        <p:spPr>
          <a:xfrm>
            <a:off x="6184082" y="1289940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82763732-3CAD-A474-717E-4DCC343FDAA6}"/>
              </a:ext>
            </a:extLst>
          </p:cNvPr>
          <p:cNvCxnSpPr>
            <a:cxnSpLocks/>
          </p:cNvCxnSpPr>
          <p:nvPr/>
        </p:nvCxnSpPr>
        <p:spPr>
          <a:xfrm>
            <a:off x="8867765" y="1308906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99548338-760A-C101-1669-6E3E371A239F}"/>
              </a:ext>
            </a:extLst>
          </p:cNvPr>
          <p:cNvCxnSpPr>
            <a:cxnSpLocks/>
          </p:cNvCxnSpPr>
          <p:nvPr/>
        </p:nvCxnSpPr>
        <p:spPr>
          <a:xfrm>
            <a:off x="6185820" y="1293895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E39E2105-A103-AD95-D970-B5B41E255253}"/>
              </a:ext>
            </a:extLst>
          </p:cNvPr>
          <p:cNvCxnSpPr>
            <a:cxnSpLocks/>
          </p:cNvCxnSpPr>
          <p:nvPr/>
        </p:nvCxnSpPr>
        <p:spPr>
          <a:xfrm>
            <a:off x="9060182" y="1296567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1F67BCB0-4D53-57AB-5FDD-C9F5AD39D140}"/>
              </a:ext>
            </a:extLst>
          </p:cNvPr>
          <p:cNvCxnSpPr>
            <a:cxnSpLocks/>
          </p:cNvCxnSpPr>
          <p:nvPr/>
        </p:nvCxnSpPr>
        <p:spPr>
          <a:xfrm>
            <a:off x="11743865" y="1315533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E695B36-B9D6-7901-06C7-0E15EAEE7C8E}"/>
              </a:ext>
            </a:extLst>
          </p:cNvPr>
          <p:cNvCxnSpPr>
            <a:cxnSpLocks/>
          </p:cNvCxnSpPr>
          <p:nvPr/>
        </p:nvCxnSpPr>
        <p:spPr>
          <a:xfrm>
            <a:off x="9061920" y="1300522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8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6D1C3-E29C-FD03-9A0D-94DF61177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그림 150">
            <a:extLst>
              <a:ext uri="{FF2B5EF4-FFF2-40B4-BE49-F238E27FC236}">
                <a16:creationId xmlns:a16="http://schemas.microsoft.com/office/drawing/2014/main" id="{67BEEAAD-1F7B-A76B-CD8B-DE69D930C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1394" y="1293268"/>
            <a:ext cx="2692081" cy="617049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B88790C-545B-06AC-EA1E-1CFFD6263B53}"/>
              </a:ext>
            </a:extLst>
          </p:cNvPr>
          <p:cNvSpPr/>
          <p:nvPr/>
        </p:nvSpPr>
        <p:spPr>
          <a:xfrm>
            <a:off x="9025514" y="1292689"/>
            <a:ext cx="2784708" cy="61704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4000">
                <a:schemeClr val="bg1">
                  <a:alpha val="77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3980B2B8-E245-B9CB-4614-79B01E3F7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64" y="1289564"/>
            <a:ext cx="2678639" cy="617049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595D4F6-048C-DD58-6D37-F06962E20CD7}"/>
              </a:ext>
            </a:extLst>
          </p:cNvPr>
          <p:cNvSpPr/>
          <p:nvPr/>
        </p:nvSpPr>
        <p:spPr>
          <a:xfrm>
            <a:off x="6096742" y="1275223"/>
            <a:ext cx="2784708" cy="6323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59000">
                <a:schemeClr val="bg1">
                  <a:lumMod val="38000"/>
                  <a:lumOff val="62000"/>
                  <a:alpha val="89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FDAEFE87-EE52-DE0D-EEED-6EB5B9722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7642" y="1293268"/>
            <a:ext cx="2692918" cy="617049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35129A7-C02F-9F67-BD12-60CBE1640536}"/>
              </a:ext>
            </a:extLst>
          </p:cNvPr>
          <p:cNvSpPr/>
          <p:nvPr/>
        </p:nvSpPr>
        <p:spPr>
          <a:xfrm>
            <a:off x="3272470" y="1278855"/>
            <a:ext cx="2784708" cy="6323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13712565-FCBC-C040-C2DB-330CEEBC7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68" y="1297027"/>
            <a:ext cx="2686556" cy="617049"/>
          </a:xfrm>
          <a:prstGeom prst="rect">
            <a:avLst/>
          </a:prstGeom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4458E55-FF61-5188-4838-EFACC91BB103}"/>
              </a:ext>
            </a:extLst>
          </p:cNvPr>
          <p:cNvSpPr/>
          <p:nvPr/>
        </p:nvSpPr>
        <p:spPr>
          <a:xfrm>
            <a:off x="337435" y="1284085"/>
            <a:ext cx="2784708" cy="6323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3000"/>
                </a:schemeClr>
              </a:gs>
              <a:gs pos="46000">
                <a:schemeClr val="bg1">
                  <a:alpha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23DF0F-6C80-D777-9B57-FC829DE0F9A7}"/>
              </a:ext>
            </a:extLst>
          </p:cNvPr>
          <p:cNvSpPr txBox="1"/>
          <p:nvPr/>
        </p:nvSpPr>
        <p:spPr>
          <a:xfrm>
            <a:off x="1080424" y="1460331"/>
            <a:ext cx="131125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9. Frontend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107F1E9-9DF6-00B4-93E2-75888C1D4D08}"/>
              </a:ext>
            </a:extLst>
          </p:cNvPr>
          <p:cNvSpPr txBox="1"/>
          <p:nvPr/>
        </p:nvSpPr>
        <p:spPr>
          <a:xfrm>
            <a:off x="3497729" y="1460609"/>
            <a:ext cx="2292615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/>
            <a:r>
              <a: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10. Notation Language</a:t>
            </a:r>
            <a:endParaRPr lang="ko-KR" altLang="en-US" sz="15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E33F2D7-39AA-310F-45BE-3BBC05A40A85}"/>
              </a:ext>
            </a:extLst>
          </p:cNvPr>
          <p:cNvSpPr txBox="1"/>
          <p:nvPr/>
        </p:nvSpPr>
        <p:spPr>
          <a:xfrm>
            <a:off x="6569593" y="1466959"/>
            <a:ext cx="184537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11. Git &amp; GitHub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9DF8502-506C-5064-6930-8C9ECB37D1A3}"/>
              </a:ext>
            </a:extLst>
          </p:cNvPr>
          <p:cNvSpPr txBox="1"/>
          <p:nvPr/>
        </p:nvSpPr>
        <p:spPr>
          <a:xfrm>
            <a:off x="9932070" y="1473587"/>
            <a:ext cx="87556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프리젠테이션 8 ExtraBold" pitchFamily="2" charset="-127"/>
                <a:ea typeface="프리젠테이션 8 ExtraBold" pitchFamily="2" charset="-127"/>
              </a:rPr>
              <a:t>12. IDE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06F1FF8-6000-5042-907D-18AFEDBB1A14}"/>
              </a:ext>
            </a:extLst>
          </p:cNvPr>
          <p:cNvCxnSpPr>
            <a:cxnSpLocks/>
          </p:cNvCxnSpPr>
          <p:nvPr/>
        </p:nvCxnSpPr>
        <p:spPr>
          <a:xfrm>
            <a:off x="438523" y="6482417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6D170230-216E-9686-CFC5-A5BB6DD9D33E}"/>
              </a:ext>
            </a:extLst>
          </p:cNvPr>
          <p:cNvCxnSpPr>
            <a:cxnSpLocks/>
          </p:cNvCxnSpPr>
          <p:nvPr/>
        </p:nvCxnSpPr>
        <p:spPr>
          <a:xfrm>
            <a:off x="3316089" y="6489045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5581BB19-7A87-4B8E-D4A3-542A45A1BF3C}"/>
              </a:ext>
            </a:extLst>
          </p:cNvPr>
          <p:cNvCxnSpPr>
            <a:cxnSpLocks/>
          </p:cNvCxnSpPr>
          <p:nvPr/>
        </p:nvCxnSpPr>
        <p:spPr>
          <a:xfrm>
            <a:off x="6194752" y="6489045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08D6845D-5C96-8D83-5E38-4BDE085FEC6D}"/>
              </a:ext>
            </a:extLst>
          </p:cNvPr>
          <p:cNvCxnSpPr>
            <a:cxnSpLocks/>
          </p:cNvCxnSpPr>
          <p:nvPr/>
        </p:nvCxnSpPr>
        <p:spPr>
          <a:xfrm>
            <a:off x="9072318" y="6495673"/>
            <a:ext cx="2672458" cy="6628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5E5077-5896-08C1-7C62-0CC9852D4BB4}"/>
              </a:ext>
            </a:extLst>
          </p:cNvPr>
          <p:cNvGrpSpPr/>
          <p:nvPr/>
        </p:nvGrpSpPr>
        <p:grpSpPr>
          <a:xfrm>
            <a:off x="495605" y="407105"/>
            <a:ext cx="2696572" cy="627539"/>
            <a:chOff x="3022081" y="2878282"/>
            <a:chExt cx="2696572" cy="6275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3C53C4-6F02-8202-1172-457728F9D12C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96F8C0-9C78-2CB1-FF64-D91F85C21D25}"/>
                </a:ext>
              </a:extLst>
            </p:cNvPr>
            <p:cNvSpPr txBox="1"/>
            <p:nvPr/>
          </p:nvSpPr>
          <p:spPr>
            <a:xfrm>
              <a:off x="3022081" y="3105711"/>
              <a:ext cx="269657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사용 기술 목록 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/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경험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05C9D2-0B1C-C5B7-4358-1ABDA34653EC}"/>
              </a:ext>
            </a:extLst>
          </p:cNvPr>
          <p:cNvSpPr txBox="1"/>
          <p:nvPr/>
        </p:nvSpPr>
        <p:spPr>
          <a:xfrm>
            <a:off x="626670" y="2457377"/>
            <a:ext cx="236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시맨틱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태그 기반 구조화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 Flex/Grid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레이아웃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반응형 디자인 구현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이용한 커스텀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969F0-6151-EC08-E0E9-47877BA32ABA}"/>
              </a:ext>
            </a:extLst>
          </p:cNvPr>
          <p:cNvSpPr txBox="1">
            <a:spLocks/>
          </p:cNvSpPr>
          <p:nvPr/>
        </p:nvSpPr>
        <p:spPr>
          <a:xfrm>
            <a:off x="884237" y="2062840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마크업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스타일링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730381-914D-90DC-DD69-CB212948844B}"/>
              </a:ext>
            </a:extLst>
          </p:cNvPr>
          <p:cNvSpPr txBox="1">
            <a:spLocks/>
          </p:cNvSpPr>
          <p:nvPr/>
        </p:nvSpPr>
        <p:spPr>
          <a:xfrm>
            <a:off x="915974" y="2256041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HTML &amp; CSS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FD489E-955F-D8FD-4463-9A6AE74869D4}"/>
              </a:ext>
            </a:extLst>
          </p:cNvPr>
          <p:cNvSpPr txBox="1">
            <a:spLocks/>
          </p:cNvSpPr>
          <p:nvPr/>
        </p:nvSpPr>
        <p:spPr>
          <a:xfrm>
            <a:off x="561621" y="2028542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447238-1B72-CC37-7D0A-B19A3F36E3A6}"/>
              </a:ext>
            </a:extLst>
          </p:cNvPr>
          <p:cNvCxnSpPr>
            <a:cxnSpLocks/>
          </p:cNvCxnSpPr>
          <p:nvPr/>
        </p:nvCxnSpPr>
        <p:spPr>
          <a:xfrm>
            <a:off x="815295" y="2433641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DFFFDAA-7069-1CF7-C800-13FCBE6C08F7}"/>
              </a:ext>
            </a:extLst>
          </p:cNvPr>
          <p:cNvCxnSpPr>
            <a:cxnSpLocks/>
          </p:cNvCxnSpPr>
          <p:nvPr/>
        </p:nvCxnSpPr>
        <p:spPr>
          <a:xfrm>
            <a:off x="639612" y="2433641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47FDA7-F5A8-9493-F3E4-87EC89F0B38E}"/>
              </a:ext>
            </a:extLst>
          </p:cNvPr>
          <p:cNvSpPr txBox="1"/>
          <p:nvPr/>
        </p:nvSpPr>
        <p:spPr>
          <a:xfrm>
            <a:off x="626670" y="3603898"/>
            <a:ext cx="2144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조작 및 이벤트 핸들링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Fetch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기반 데이터 연동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비동기 처리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(Async/Await)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C1764F-B496-9E99-9EF5-15F99860EAD7}"/>
              </a:ext>
            </a:extLst>
          </p:cNvPr>
          <p:cNvSpPr txBox="1">
            <a:spLocks/>
          </p:cNvSpPr>
          <p:nvPr/>
        </p:nvSpPr>
        <p:spPr>
          <a:xfrm>
            <a:off x="884237" y="3209361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동적 페이지 구성</a:t>
            </a:r>
            <a:endParaRPr lang="ko-KR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2EB499-5EB2-BB59-1B51-EBC49C147E0D}"/>
              </a:ext>
            </a:extLst>
          </p:cNvPr>
          <p:cNvSpPr txBox="1">
            <a:spLocks/>
          </p:cNvSpPr>
          <p:nvPr/>
        </p:nvSpPr>
        <p:spPr>
          <a:xfrm>
            <a:off x="915974" y="3402562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JavaScript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6D69F7-A225-5D0B-CD84-1E923823CB66}"/>
              </a:ext>
            </a:extLst>
          </p:cNvPr>
          <p:cNvSpPr txBox="1">
            <a:spLocks/>
          </p:cNvSpPr>
          <p:nvPr/>
        </p:nvSpPr>
        <p:spPr>
          <a:xfrm>
            <a:off x="561621" y="3175063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6E5A8EA-AB0D-76D4-00E9-6EB6DD903240}"/>
              </a:ext>
            </a:extLst>
          </p:cNvPr>
          <p:cNvCxnSpPr>
            <a:cxnSpLocks/>
          </p:cNvCxnSpPr>
          <p:nvPr/>
        </p:nvCxnSpPr>
        <p:spPr>
          <a:xfrm>
            <a:off x="815295" y="3580162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B698E6-5BE1-A90A-C5F2-E5DB52EC15AA}"/>
              </a:ext>
            </a:extLst>
          </p:cNvPr>
          <p:cNvCxnSpPr>
            <a:cxnSpLocks/>
          </p:cNvCxnSpPr>
          <p:nvPr/>
        </p:nvCxnSpPr>
        <p:spPr>
          <a:xfrm>
            <a:off x="639612" y="3580162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16E71D-2FFF-E215-650A-387C3A1B78E8}"/>
              </a:ext>
            </a:extLst>
          </p:cNvPr>
          <p:cNvSpPr txBox="1"/>
          <p:nvPr/>
        </p:nvSpPr>
        <p:spPr>
          <a:xfrm>
            <a:off x="626670" y="4588500"/>
            <a:ext cx="2144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백엔드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연동 데이터 차트화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라인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바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파이 차트 구현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입력 반영 시각화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E299A0-5ABA-3A3C-BAD0-5FAB3D0D21F5}"/>
              </a:ext>
            </a:extLst>
          </p:cNvPr>
          <p:cNvSpPr txBox="1">
            <a:spLocks/>
          </p:cNvSpPr>
          <p:nvPr/>
        </p:nvSpPr>
        <p:spPr>
          <a:xfrm>
            <a:off x="884237" y="4193963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데이터 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7284C0-5DD6-6EAD-0345-7A711EAF3D48}"/>
              </a:ext>
            </a:extLst>
          </p:cNvPr>
          <p:cNvSpPr txBox="1">
            <a:spLocks/>
          </p:cNvSpPr>
          <p:nvPr/>
        </p:nvSpPr>
        <p:spPr>
          <a:xfrm>
            <a:off x="915974" y="4387164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Chart.js Integration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2B0C70-6316-E733-0778-73A2CD074642}"/>
              </a:ext>
            </a:extLst>
          </p:cNvPr>
          <p:cNvSpPr txBox="1">
            <a:spLocks/>
          </p:cNvSpPr>
          <p:nvPr/>
        </p:nvSpPr>
        <p:spPr>
          <a:xfrm>
            <a:off x="561621" y="4159665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584D6F2-7EB4-7A16-479F-1A7B3C72A3D0}"/>
              </a:ext>
            </a:extLst>
          </p:cNvPr>
          <p:cNvCxnSpPr>
            <a:cxnSpLocks/>
          </p:cNvCxnSpPr>
          <p:nvPr/>
        </p:nvCxnSpPr>
        <p:spPr>
          <a:xfrm>
            <a:off x="815295" y="4564764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02139C-8999-0CA3-2622-E8D19681DAD5}"/>
              </a:ext>
            </a:extLst>
          </p:cNvPr>
          <p:cNvCxnSpPr>
            <a:cxnSpLocks/>
          </p:cNvCxnSpPr>
          <p:nvPr/>
        </p:nvCxnSpPr>
        <p:spPr>
          <a:xfrm>
            <a:off x="639612" y="4564764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43D95C-A08C-67E0-12F7-A706DC074134}"/>
              </a:ext>
            </a:extLst>
          </p:cNvPr>
          <p:cNvSpPr txBox="1"/>
          <p:nvPr/>
        </p:nvSpPr>
        <p:spPr>
          <a:xfrm>
            <a:off x="636513" y="5583737"/>
            <a:ext cx="2144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Jinja2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템플릿 기반 데이터 전달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프론트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백엔드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라우팅 연결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Form &amp; AJAX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요청 처리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67F47E-30AB-8E05-9437-F2A2C6A40FC8}"/>
              </a:ext>
            </a:extLst>
          </p:cNvPr>
          <p:cNvSpPr txBox="1">
            <a:spLocks/>
          </p:cNvSpPr>
          <p:nvPr/>
        </p:nvSpPr>
        <p:spPr>
          <a:xfrm>
            <a:off x="894080" y="5189200"/>
            <a:ext cx="179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백엔드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연동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236149-94E2-047C-3A12-294519B2266C}"/>
              </a:ext>
            </a:extLst>
          </p:cNvPr>
          <p:cNvSpPr txBox="1">
            <a:spLocks/>
          </p:cNvSpPr>
          <p:nvPr/>
        </p:nvSpPr>
        <p:spPr>
          <a:xfrm>
            <a:off x="925816" y="5382401"/>
            <a:ext cx="19221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Flask Integration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2C921E-CDDE-C156-00FA-1092E86E52D9}"/>
              </a:ext>
            </a:extLst>
          </p:cNvPr>
          <p:cNvSpPr txBox="1">
            <a:spLocks/>
          </p:cNvSpPr>
          <p:nvPr/>
        </p:nvSpPr>
        <p:spPr>
          <a:xfrm>
            <a:off x="571464" y="5154902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CD1F9F1-9A8E-6A20-45F1-3D9E5F30EF28}"/>
              </a:ext>
            </a:extLst>
          </p:cNvPr>
          <p:cNvCxnSpPr>
            <a:cxnSpLocks/>
          </p:cNvCxnSpPr>
          <p:nvPr/>
        </p:nvCxnSpPr>
        <p:spPr>
          <a:xfrm>
            <a:off x="825138" y="5560001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ABE611-834F-6A79-296F-2A52A2BE8F99}"/>
              </a:ext>
            </a:extLst>
          </p:cNvPr>
          <p:cNvCxnSpPr>
            <a:cxnSpLocks/>
          </p:cNvCxnSpPr>
          <p:nvPr/>
        </p:nvCxnSpPr>
        <p:spPr>
          <a:xfrm>
            <a:off x="649455" y="5560001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6A7602-0533-91DF-64E7-1DDE07CCB05E}"/>
              </a:ext>
            </a:extLst>
          </p:cNvPr>
          <p:cNvSpPr txBox="1"/>
          <p:nvPr/>
        </p:nvSpPr>
        <p:spPr>
          <a:xfrm>
            <a:off x="3495790" y="2699722"/>
            <a:ext cx="2368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Case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요구사항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엑터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관계 정의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Sequence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서비스 호출 흐름 모델링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클래스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패키지 간 의존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연관 표현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Mermaid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다이어그램 활용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StarUML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프로그램 활용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29FF21-7FF2-BDCB-0F90-EB7F9D60B91F}"/>
              </a:ext>
            </a:extLst>
          </p:cNvPr>
          <p:cNvSpPr txBox="1">
            <a:spLocks/>
          </p:cNvSpPr>
          <p:nvPr/>
        </p:nvSpPr>
        <p:spPr>
          <a:xfrm>
            <a:off x="3753357" y="2305185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UML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다이어그램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53C8E1-A660-2534-42DA-FD4CDF0CA47F}"/>
              </a:ext>
            </a:extLst>
          </p:cNvPr>
          <p:cNvSpPr txBox="1">
            <a:spLocks/>
          </p:cNvSpPr>
          <p:nvPr/>
        </p:nvSpPr>
        <p:spPr>
          <a:xfrm>
            <a:off x="3785094" y="2498386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UML</a:t>
            </a:r>
            <a:r>
              <a: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Diagrams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3B164E-9211-FDA0-E96F-6C28D45CA52D}"/>
              </a:ext>
            </a:extLst>
          </p:cNvPr>
          <p:cNvSpPr txBox="1">
            <a:spLocks/>
          </p:cNvSpPr>
          <p:nvPr/>
        </p:nvSpPr>
        <p:spPr>
          <a:xfrm>
            <a:off x="3430741" y="2270887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B7B673B-F24B-5638-53D9-8B8868A7475A}"/>
              </a:ext>
            </a:extLst>
          </p:cNvPr>
          <p:cNvCxnSpPr>
            <a:cxnSpLocks/>
          </p:cNvCxnSpPr>
          <p:nvPr/>
        </p:nvCxnSpPr>
        <p:spPr>
          <a:xfrm>
            <a:off x="3684415" y="2675986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2F1A293-3756-289A-F8F9-FFDEB4ACDED9}"/>
              </a:ext>
            </a:extLst>
          </p:cNvPr>
          <p:cNvCxnSpPr>
            <a:cxnSpLocks/>
          </p:cNvCxnSpPr>
          <p:nvPr/>
        </p:nvCxnSpPr>
        <p:spPr>
          <a:xfrm>
            <a:off x="3508732" y="2675986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FDA80BE-67CC-ABBB-BC76-C3B9646C0658}"/>
              </a:ext>
            </a:extLst>
          </p:cNvPr>
          <p:cNvSpPr txBox="1"/>
          <p:nvPr/>
        </p:nvSpPr>
        <p:spPr>
          <a:xfrm>
            <a:off x="3495790" y="3976866"/>
            <a:ext cx="22577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개발노트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README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작성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Jupyter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Notebook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MD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쉘 활용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코드블록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체크리스트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앵커링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활용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EE41D7-632D-3C8B-9B97-D82DFEEC705F}"/>
              </a:ext>
            </a:extLst>
          </p:cNvPr>
          <p:cNvSpPr txBox="1">
            <a:spLocks/>
          </p:cNvSpPr>
          <p:nvPr/>
        </p:nvSpPr>
        <p:spPr>
          <a:xfrm>
            <a:off x="3753357" y="3582329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마크다운 문서화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6F1EA8-8E0C-6BF2-977E-F71EB6ED384C}"/>
              </a:ext>
            </a:extLst>
          </p:cNvPr>
          <p:cNvSpPr txBox="1">
            <a:spLocks/>
          </p:cNvSpPr>
          <p:nvPr/>
        </p:nvSpPr>
        <p:spPr>
          <a:xfrm>
            <a:off x="3785094" y="3775530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Markdown Documentation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FE64B5-B9D9-B7D1-52C5-49D934418BCF}"/>
              </a:ext>
            </a:extLst>
          </p:cNvPr>
          <p:cNvSpPr txBox="1">
            <a:spLocks/>
          </p:cNvSpPr>
          <p:nvPr/>
        </p:nvSpPr>
        <p:spPr>
          <a:xfrm>
            <a:off x="3430741" y="3548031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93E10DC-103B-450C-921D-5163A76E22C2}"/>
              </a:ext>
            </a:extLst>
          </p:cNvPr>
          <p:cNvCxnSpPr>
            <a:cxnSpLocks/>
          </p:cNvCxnSpPr>
          <p:nvPr/>
        </p:nvCxnSpPr>
        <p:spPr>
          <a:xfrm>
            <a:off x="3684415" y="3953130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1BD2554-77F7-703B-77E9-0481058ACCEF}"/>
              </a:ext>
            </a:extLst>
          </p:cNvPr>
          <p:cNvCxnSpPr>
            <a:cxnSpLocks/>
          </p:cNvCxnSpPr>
          <p:nvPr/>
        </p:nvCxnSpPr>
        <p:spPr>
          <a:xfrm>
            <a:off x="3508732" y="3953130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56F39A0-0DB2-3CE7-6111-3749BBF43B65}"/>
              </a:ext>
            </a:extLst>
          </p:cNvPr>
          <p:cNvSpPr txBox="1"/>
          <p:nvPr/>
        </p:nvSpPr>
        <p:spPr>
          <a:xfrm>
            <a:off x="6314257" y="2467490"/>
            <a:ext cx="2368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Bash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commit/push/pull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Repository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백업 및 동기화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버전 히스토리 추적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D2A837-39D7-1D70-712E-9651E7F7C7B5}"/>
              </a:ext>
            </a:extLst>
          </p:cNvPr>
          <p:cNvSpPr txBox="1">
            <a:spLocks/>
          </p:cNvSpPr>
          <p:nvPr/>
        </p:nvSpPr>
        <p:spPr>
          <a:xfrm>
            <a:off x="6571824" y="2072953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Git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활용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92AE5D-1D7F-B334-EC83-DFD5801AF3CE}"/>
              </a:ext>
            </a:extLst>
          </p:cNvPr>
          <p:cNvSpPr txBox="1">
            <a:spLocks/>
          </p:cNvSpPr>
          <p:nvPr/>
        </p:nvSpPr>
        <p:spPr>
          <a:xfrm>
            <a:off x="6603561" y="2266154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Git Basics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38620C-4813-99EF-4052-95846F7AE9AB}"/>
              </a:ext>
            </a:extLst>
          </p:cNvPr>
          <p:cNvSpPr txBox="1">
            <a:spLocks/>
          </p:cNvSpPr>
          <p:nvPr/>
        </p:nvSpPr>
        <p:spPr>
          <a:xfrm>
            <a:off x="6249208" y="2038655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0E49A13-4261-E4D4-83AE-C3DA4A3DD53D}"/>
              </a:ext>
            </a:extLst>
          </p:cNvPr>
          <p:cNvCxnSpPr>
            <a:cxnSpLocks/>
          </p:cNvCxnSpPr>
          <p:nvPr/>
        </p:nvCxnSpPr>
        <p:spPr>
          <a:xfrm>
            <a:off x="6502882" y="2443754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2A98267-034E-0D8D-E34B-9A539B3AC5A8}"/>
              </a:ext>
            </a:extLst>
          </p:cNvPr>
          <p:cNvCxnSpPr>
            <a:cxnSpLocks/>
          </p:cNvCxnSpPr>
          <p:nvPr/>
        </p:nvCxnSpPr>
        <p:spPr>
          <a:xfrm>
            <a:off x="6327199" y="2443754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E657646-5B40-E41D-FA82-9073ECE1195A}"/>
              </a:ext>
            </a:extLst>
          </p:cNvPr>
          <p:cNvSpPr txBox="1"/>
          <p:nvPr/>
        </p:nvSpPr>
        <p:spPr>
          <a:xfrm>
            <a:off x="6313028" y="3539738"/>
            <a:ext cx="22577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별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브랜치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생성 및 병합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Flow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버전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충돌 해결 및 병합 전략 경험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040A03-E0D6-296B-865D-92700B323791}"/>
              </a:ext>
            </a:extLst>
          </p:cNvPr>
          <p:cNvSpPr txBox="1">
            <a:spLocks/>
          </p:cNvSpPr>
          <p:nvPr/>
        </p:nvSpPr>
        <p:spPr>
          <a:xfrm>
            <a:off x="6570595" y="3145201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브랜치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관리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ED69CE-57A2-1E57-A3E0-8E3F71AD609F}"/>
              </a:ext>
            </a:extLst>
          </p:cNvPr>
          <p:cNvSpPr txBox="1">
            <a:spLocks/>
          </p:cNvSpPr>
          <p:nvPr/>
        </p:nvSpPr>
        <p:spPr>
          <a:xfrm>
            <a:off x="6602332" y="3338402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Branch Management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C1BB1F-5306-F9DC-6DE2-2200A7DF0F27}"/>
              </a:ext>
            </a:extLst>
          </p:cNvPr>
          <p:cNvSpPr txBox="1">
            <a:spLocks/>
          </p:cNvSpPr>
          <p:nvPr/>
        </p:nvSpPr>
        <p:spPr>
          <a:xfrm>
            <a:off x="6247979" y="3110903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719B4B5-8EC6-D95C-4984-143BEFD444D9}"/>
              </a:ext>
            </a:extLst>
          </p:cNvPr>
          <p:cNvCxnSpPr>
            <a:cxnSpLocks/>
          </p:cNvCxnSpPr>
          <p:nvPr/>
        </p:nvCxnSpPr>
        <p:spPr>
          <a:xfrm>
            <a:off x="6501653" y="3516002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457636-5664-1622-139B-BE7654601E50}"/>
              </a:ext>
            </a:extLst>
          </p:cNvPr>
          <p:cNvCxnSpPr>
            <a:cxnSpLocks/>
          </p:cNvCxnSpPr>
          <p:nvPr/>
        </p:nvCxnSpPr>
        <p:spPr>
          <a:xfrm>
            <a:off x="6325970" y="3516002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2363316-15C6-B29F-B629-DC1910B61914}"/>
              </a:ext>
            </a:extLst>
          </p:cNvPr>
          <p:cNvSpPr txBox="1"/>
          <p:nvPr/>
        </p:nvSpPr>
        <p:spPr>
          <a:xfrm>
            <a:off x="6309437" y="4607428"/>
            <a:ext cx="221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Repository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관리 및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노테이션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작성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gitignore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활용한 파일 관리 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A70668-1A25-C342-583A-4001114D10D9}"/>
              </a:ext>
            </a:extLst>
          </p:cNvPr>
          <p:cNvSpPr txBox="1">
            <a:spLocks/>
          </p:cNvSpPr>
          <p:nvPr/>
        </p:nvSpPr>
        <p:spPr>
          <a:xfrm>
            <a:off x="6567004" y="4212891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GitHub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활용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C8A324-424F-3D5D-F0B1-577AD74CD0E0}"/>
              </a:ext>
            </a:extLst>
          </p:cNvPr>
          <p:cNvSpPr txBox="1">
            <a:spLocks/>
          </p:cNvSpPr>
          <p:nvPr/>
        </p:nvSpPr>
        <p:spPr>
          <a:xfrm>
            <a:off x="6598741" y="4406092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GitHub Usage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D59-C897-E4A9-E03F-EA10001A6A5C}"/>
              </a:ext>
            </a:extLst>
          </p:cNvPr>
          <p:cNvSpPr txBox="1">
            <a:spLocks/>
          </p:cNvSpPr>
          <p:nvPr/>
        </p:nvSpPr>
        <p:spPr>
          <a:xfrm>
            <a:off x="6244388" y="4178593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81D8D68-4487-207C-8E0F-F4E3592FE109}"/>
              </a:ext>
            </a:extLst>
          </p:cNvPr>
          <p:cNvCxnSpPr>
            <a:cxnSpLocks/>
          </p:cNvCxnSpPr>
          <p:nvPr/>
        </p:nvCxnSpPr>
        <p:spPr>
          <a:xfrm>
            <a:off x="6498062" y="4583692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1495586-EC17-758C-38D6-EAD892AE0877}"/>
              </a:ext>
            </a:extLst>
          </p:cNvPr>
          <p:cNvCxnSpPr>
            <a:cxnSpLocks/>
          </p:cNvCxnSpPr>
          <p:nvPr/>
        </p:nvCxnSpPr>
        <p:spPr>
          <a:xfrm>
            <a:off x="6322379" y="4583692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5799AE7-4883-7889-D79F-D31C69BE64F0}"/>
              </a:ext>
            </a:extLst>
          </p:cNvPr>
          <p:cNvSpPr txBox="1"/>
          <p:nvPr/>
        </p:nvSpPr>
        <p:spPr>
          <a:xfrm>
            <a:off x="6309437" y="5474319"/>
            <a:ext cx="2368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GitHub Organization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프로젝트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권한 설정 및 공동 저장소 운영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Issue / Pull Request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활용 협업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657AB0F-DAAC-DC06-DEBD-739F489AEE4E}"/>
              </a:ext>
            </a:extLst>
          </p:cNvPr>
          <p:cNvSpPr txBox="1">
            <a:spLocks/>
          </p:cNvSpPr>
          <p:nvPr/>
        </p:nvSpPr>
        <p:spPr>
          <a:xfrm>
            <a:off x="6567004" y="5079782"/>
            <a:ext cx="179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협업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조직 관리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93078B-7331-61C1-205F-02091E615B89}"/>
              </a:ext>
            </a:extLst>
          </p:cNvPr>
          <p:cNvSpPr txBox="1">
            <a:spLocks/>
          </p:cNvSpPr>
          <p:nvPr/>
        </p:nvSpPr>
        <p:spPr>
          <a:xfrm>
            <a:off x="6598740" y="5272983"/>
            <a:ext cx="19221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Collaboration &amp; Organization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E6794E6-E7F7-5874-3DAE-9B242D8EBAEF}"/>
              </a:ext>
            </a:extLst>
          </p:cNvPr>
          <p:cNvSpPr txBox="1">
            <a:spLocks/>
          </p:cNvSpPr>
          <p:nvPr/>
        </p:nvSpPr>
        <p:spPr>
          <a:xfrm>
            <a:off x="6244388" y="5045484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B940E188-7422-948D-552C-DD1C1D6B99C7}"/>
              </a:ext>
            </a:extLst>
          </p:cNvPr>
          <p:cNvCxnSpPr>
            <a:cxnSpLocks/>
          </p:cNvCxnSpPr>
          <p:nvPr/>
        </p:nvCxnSpPr>
        <p:spPr>
          <a:xfrm>
            <a:off x="6498062" y="5450583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D3A9EC6-551B-40C3-E80C-0048EB68D492}"/>
              </a:ext>
            </a:extLst>
          </p:cNvPr>
          <p:cNvCxnSpPr>
            <a:cxnSpLocks/>
          </p:cNvCxnSpPr>
          <p:nvPr/>
        </p:nvCxnSpPr>
        <p:spPr>
          <a:xfrm>
            <a:off x="6322379" y="5450583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4085A50-841E-A941-2362-BE9A32D40783}"/>
              </a:ext>
            </a:extLst>
          </p:cNvPr>
          <p:cNvSpPr txBox="1"/>
          <p:nvPr/>
        </p:nvSpPr>
        <p:spPr>
          <a:xfrm>
            <a:off x="9261979" y="2479764"/>
            <a:ext cx="2368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모든 언어 통합 개발환경 구축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Extensions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활용한 기능 추가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vscode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및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setting.json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활용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0ABA89-6100-AA91-DB2A-F05E64429913}"/>
              </a:ext>
            </a:extLst>
          </p:cNvPr>
          <p:cNvSpPr txBox="1">
            <a:spLocks/>
          </p:cNvSpPr>
          <p:nvPr/>
        </p:nvSpPr>
        <p:spPr>
          <a:xfrm>
            <a:off x="9519546" y="2085227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VSCode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사용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8776498-E6FC-FDFE-410A-AFBF611D25B0}"/>
              </a:ext>
            </a:extLst>
          </p:cNvPr>
          <p:cNvSpPr txBox="1">
            <a:spLocks/>
          </p:cNvSpPr>
          <p:nvPr/>
        </p:nvSpPr>
        <p:spPr>
          <a:xfrm>
            <a:off x="9551283" y="2278428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MS Visual Studio Code Usage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1F95974-47BC-E55D-B918-E2F26FCA3F06}"/>
              </a:ext>
            </a:extLst>
          </p:cNvPr>
          <p:cNvSpPr txBox="1">
            <a:spLocks/>
          </p:cNvSpPr>
          <p:nvPr/>
        </p:nvSpPr>
        <p:spPr>
          <a:xfrm>
            <a:off x="9196930" y="2050929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Ⅰ.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E3795309-A653-B7CB-FA89-F5B3A88B6BFE}"/>
              </a:ext>
            </a:extLst>
          </p:cNvPr>
          <p:cNvCxnSpPr>
            <a:cxnSpLocks/>
          </p:cNvCxnSpPr>
          <p:nvPr/>
        </p:nvCxnSpPr>
        <p:spPr>
          <a:xfrm>
            <a:off x="9450604" y="2456028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3804FDE-99FF-3552-31D4-C4B123CD2422}"/>
              </a:ext>
            </a:extLst>
          </p:cNvPr>
          <p:cNvCxnSpPr>
            <a:cxnSpLocks/>
          </p:cNvCxnSpPr>
          <p:nvPr/>
        </p:nvCxnSpPr>
        <p:spPr>
          <a:xfrm>
            <a:off x="9274921" y="2456028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12EA537-BB60-78E7-3E6C-89B19481DC85}"/>
              </a:ext>
            </a:extLst>
          </p:cNvPr>
          <p:cNvSpPr txBox="1"/>
          <p:nvPr/>
        </p:nvSpPr>
        <p:spPr>
          <a:xfrm>
            <a:off x="9260750" y="3552012"/>
            <a:ext cx="22577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및 환경 구축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JAR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 추가 및 모듈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Framework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1BB3F1-B734-D516-5A3B-929585B9D227}"/>
              </a:ext>
            </a:extLst>
          </p:cNvPr>
          <p:cNvSpPr txBox="1">
            <a:spLocks/>
          </p:cNvSpPr>
          <p:nvPr/>
        </p:nvSpPr>
        <p:spPr>
          <a:xfrm>
            <a:off x="9518317" y="3157475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Eclipse IDE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사용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72412C2-F9E8-EB34-A4B2-43E4083EBF49}"/>
              </a:ext>
            </a:extLst>
          </p:cNvPr>
          <p:cNvSpPr txBox="1">
            <a:spLocks/>
          </p:cNvSpPr>
          <p:nvPr/>
        </p:nvSpPr>
        <p:spPr>
          <a:xfrm>
            <a:off x="9550054" y="3350676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Eclipse Usage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BADA767-AD7E-A309-3B5C-C2A99E3C6DD0}"/>
              </a:ext>
            </a:extLst>
          </p:cNvPr>
          <p:cNvSpPr txBox="1">
            <a:spLocks/>
          </p:cNvSpPr>
          <p:nvPr/>
        </p:nvSpPr>
        <p:spPr>
          <a:xfrm>
            <a:off x="9195701" y="3123177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Ⅱ.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0187919-B7CB-E52D-13BF-C886790D128A}"/>
              </a:ext>
            </a:extLst>
          </p:cNvPr>
          <p:cNvCxnSpPr>
            <a:cxnSpLocks/>
          </p:cNvCxnSpPr>
          <p:nvPr/>
        </p:nvCxnSpPr>
        <p:spPr>
          <a:xfrm>
            <a:off x="9449375" y="3528276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F40EE9B-0850-5AB6-8733-F929002BA571}"/>
              </a:ext>
            </a:extLst>
          </p:cNvPr>
          <p:cNvCxnSpPr>
            <a:cxnSpLocks/>
          </p:cNvCxnSpPr>
          <p:nvPr/>
        </p:nvCxnSpPr>
        <p:spPr>
          <a:xfrm>
            <a:off x="9273692" y="3528276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DC9C323-DE29-6A33-0875-9D12F82B2E30}"/>
              </a:ext>
            </a:extLst>
          </p:cNvPr>
          <p:cNvSpPr txBox="1"/>
          <p:nvPr/>
        </p:nvSpPr>
        <p:spPr>
          <a:xfrm>
            <a:off x="9273692" y="4627063"/>
            <a:ext cx="24439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및 가상환경 연동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Flask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패키지 구성 및 실행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디버깅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테스트 환경 구축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D53FF40-75CB-8242-F763-6BACD2DF54B3}"/>
              </a:ext>
            </a:extLst>
          </p:cNvPr>
          <p:cNvSpPr txBox="1">
            <a:spLocks/>
          </p:cNvSpPr>
          <p:nvPr/>
        </p:nvSpPr>
        <p:spPr>
          <a:xfrm>
            <a:off x="9531259" y="4232526"/>
            <a:ext cx="139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PyCharm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사용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E9416F4-1ABE-F805-BECC-2E0152970312}"/>
              </a:ext>
            </a:extLst>
          </p:cNvPr>
          <p:cNvSpPr txBox="1">
            <a:spLocks/>
          </p:cNvSpPr>
          <p:nvPr/>
        </p:nvSpPr>
        <p:spPr>
          <a:xfrm>
            <a:off x="9562996" y="4425727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JetBrains PyCharm Usage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2ACAC2-980B-FB68-51DB-CE5599AFE20B}"/>
              </a:ext>
            </a:extLst>
          </p:cNvPr>
          <p:cNvSpPr txBox="1">
            <a:spLocks/>
          </p:cNvSpPr>
          <p:nvPr/>
        </p:nvSpPr>
        <p:spPr>
          <a:xfrm>
            <a:off x="9208643" y="4198228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A115D1A-6A20-299D-90B7-309BEAAA4F01}"/>
              </a:ext>
            </a:extLst>
          </p:cNvPr>
          <p:cNvCxnSpPr>
            <a:cxnSpLocks/>
          </p:cNvCxnSpPr>
          <p:nvPr/>
        </p:nvCxnSpPr>
        <p:spPr>
          <a:xfrm>
            <a:off x="9462317" y="4603327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3C84E7C-790D-2462-61B2-D3618FBEA243}"/>
              </a:ext>
            </a:extLst>
          </p:cNvPr>
          <p:cNvCxnSpPr>
            <a:cxnSpLocks/>
          </p:cNvCxnSpPr>
          <p:nvPr/>
        </p:nvCxnSpPr>
        <p:spPr>
          <a:xfrm>
            <a:off x="9286634" y="4603327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E1B05BF-6B4E-DD3E-9EE4-96C8C9EB8DDD}"/>
              </a:ext>
            </a:extLst>
          </p:cNvPr>
          <p:cNvSpPr txBox="1"/>
          <p:nvPr/>
        </p:nvSpPr>
        <p:spPr>
          <a:xfrm>
            <a:off x="9273692" y="5621806"/>
            <a:ext cx="2368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Oracle XE DB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접속 및 시각화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스키마 탐색 및 테이블 구조 핸들링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SQL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쿼리 실행 및 데이터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9A81A2-67F9-0646-C058-1E154E31F9FB}"/>
              </a:ext>
            </a:extLst>
          </p:cNvPr>
          <p:cNvSpPr txBox="1">
            <a:spLocks/>
          </p:cNvSpPr>
          <p:nvPr/>
        </p:nvSpPr>
        <p:spPr>
          <a:xfrm>
            <a:off x="9531259" y="5227269"/>
            <a:ext cx="1792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SQL Developer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사용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9C9B80F-9D04-81BF-50F3-E547CF49E6D1}"/>
              </a:ext>
            </a:extLst>
          </p:cNvPr>
          <p:cNvSpPr txBox="1">
            <a:spLocks/>
          </p:cNvSpPr>
          <p:nvPr/>
        </p:nvSpPr>
        <p:spPr>
          <a:xfrm>
            <a:off x="9562995" y="5420470"/>
            <a:ext cx="19221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Oracle SQL Developer Usage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6E42882-B1B8-68CC-C623-2D98B9745AA0}"/>
              </a:ext>
            </a:extLst>
          </p:cNvPr>
          <p:cNvSpPr txBox="1">
            <a:spLocks/>
          </p:cNvSpPr>
          <p:nvPr/>
        </p:nvSpPr>
        <p:spPr>
          <a:xfrm>
            <a:off x="9208643" y="5192971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Ⅳ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DEE29FAF-B000-827D-E0AB-282B3D25D786}"/>
              </a:ext>
            </a:extLst>
          </p:cNvPr>
          <p:cNvCxnSpPr>
            <a:cxnSpLocks/>
          </p:cNvCxnSpPr>
          <p:nvPr/>
        </p:nvCxnSpPr>
        <p:spPr>
          <a:xfrm>
            <a:off x="9462317" y="5598070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5380D40F-0D2D-FA0A-0BA3-2B562139F1D0}"/>
              </a:ext>
            </a:extLst>
          </p:cNvPr>
          <p:cNvCxnSpPr>
            <a:cxnSpLocks/>
          </p:cNvCxnSpPr>
          <p:nvPr/>
        </p:nvCxnSpPr>
        <p:spPr>
          <a:xfrm>
            <a:off x="9286634" y="5598070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E5C1D42-0C33-150D-9201-638C8EF65CAD}"/>
              </a:ext>
            </a:extLst>
          </p:cNvPr>
          <p:cNvSpPr txBox="1"/>
          <p:nvPr/>
        </p:nvSpPr>
        <p:spPr>
          <a:xfrm>
            <a:off x="3502187" y="5116915"/>
            <a:ext cx="22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Notion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이용한 문서 공유 및 관리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Obsidian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개인 자료 정리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09BFEFC-AAB3-37E1-2E62-E8828983049A}"/>
              </a:ext>
            </a:extLst>
          </p:cNvPr>
          <p:cNvSpPr txBox="1">
            <a:spLocks/>
          </p:cNvSpPr>
          <p:nvPr/>
        </p:nvSpPr>
        <p:spPr>
          <a:xfrm>
            <a:off x="3759753" y="4722377"/>
            <a:ext cx="1934185" cy="263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지식 필기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노트 관리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1D49CD5-894E-21F0-CF05-A584AF050C3B}"/>
              </a:ext>
            </a:extLst>
          </p:cNvPr>
          <p:cNvSpPr txBox="1">
            <a:spLocks/>
          </p:cNvSpPr>
          <p:nvPr/>
        </p:nvSpPr>
        <p:spPr>
          <a:xfrm>
            <a:off x="3791491" y="4915579"/>
            <a:ext cx="150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- Knowledge</a:t>
            </a:r>
            <a:r>
              <a:rPr lang="ko-KR" altLang="en-US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 </a:t>
            </a:r>
            <a:r>
              <a:rPr lang="en-US" altLang="ko-KR" sz="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/>
              </a:rPr>
              <a:t>Management</a:t>
            </a:r>
            <a:endParaRPr lang="ko-KR" altLang="en-US" sz="600" b="1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50791A8-1FF3-0569-E3BF-F8FA09C76A68}"/>
              </a:ext>
            </a:extLst>
          </p:cNvPr>
          <p:cNvSpPr txBox="1">
            <a:spLocks/>
          </p:cNvSpPr>
          <p:nvPr/>
        </p:nvSpPr>
        <p:spPr>
          <a:xfrm>
            <a:off x="3437138" y="4688080"/>
            <a:ext cx="50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6 SemiBold"/>
                <a:ea typeface="Cambria Math" panose="02040503050406030204" pitchFamily="18" charset="0"/>
              </a:rPr>
              <a:t>Ⅲ.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프리젠테이션 6 SemiBold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ED224AD1-B93A-FD9D-FA8C-67BB39D779FB}"/>
              </a:ext>
            </a:extLst>
          </p:cNvPr>
          <p:cNvCxnSpPr>
            <a:cxnSpLocks/>
          </p:cNvCxnSpPr>
          <p:nvPr/>
        </p:nvCxnSpPr>
        <p:spPr>
          <a:xfrm>
            <a:off x="3690812" y="5093179"/>
            <a:ext cx="12405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ACD2DBBA-FA24-21AB-576C-E742EA000CA6}"/>
              </a:ext>
            </a:extLst>
          </p:cNvPr>
          <p:cNvCxnSpPr>
            <a:cxnSpLocks/>
          </p:cNvCxnSpPr>
          <p:nvPr/>
        </p:nvCxnSpPr>
        <p:spPr>
          <a:xfrm>
            <a:off x="3515129" y="5093179"/>
            <a:ext cx="17568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89B04A0-24A3-0D92-9E28-CE00D059C693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A4BB54B6-5BD0-F1DF-4D73-021FED9E2A59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133" name="직각 삼각형 132">
                <a:extLst>
                  <a:ext uri="{FF2B5EF4-FFF2-40B4-BE49-F238E27FC236}">
                    <a16:creationId xmlns:a16="http://schemas.microsoft.com/office/drawing/2014/main" id="{951D6EF0-3212-CBE6-E59C-A2D8129B4A94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직각 삼각형 133">
                <a:extLst>
                  <a:ext uri="{FF2B5EF4-FFF2-40B4-BE49-F238E27FC236}">
                    <a16:creationId xmlns:a16="http://schemas.microsoft.com/office/drawing/2014/main" id="{407D7544-B930-43CE-69D3-42C8A85BB16D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직각 삼각형 134">
                <a:extLst>
                  <a:ext uri="{FF2B5EF4-FFF2-40B4-BE49-F238E27FC236}">
                    <a16:creationId xmlns:a16="http://schemas.microsoft.com/office/drawing/2014/main" id="{5378A116-35FF-03A5-15D2-8B30044EA544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5E499B2-DFDA-7D0D-B8ED-A00B75303F6C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0543C577-22DD-1AA4-6E91-A351A14B6285}"/>
              </a:ext>
            </a:extLst>
          </p:cNvPr>
          <p:cNvCxnSpPr>
            <a:cxnSpLocks/>
          </p:cNvCxnSpPr>
          <p:nvPr/>
        </p:nvCxnSpPr>
        <p:spPr>
          <a:xfrm>
            <a:off x="427298" y="1294445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3C83842-5D55-A3E8-7744-619EFC2A9B16}"/>
              </a:ext>
            </a:extLst>
          </p:cNvPr>
          <p:cNvCxnSpPr>
            <a:cxnSpLocks/>
          </p:cNvCxnSpPr>
          <p:nvPr/>
        </p:nvCxnSpPr>
        <p:spPr>
          <a:xfrm>
            <a:off x="3110981" y="1313411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9BC3004D-3D6E-1726-8854-F271529C05BF}"/>
              </a:ext>
            </a:extLst>
          </p:cNvPr>
          <p:cNvCxnSpPr>
            <a:cxnSpLocks/>
          </p:cNvCxnSpPr>
          <p:nvPr/>
        </p:nvCxnSpPr>
        <p:spPr>
          <a:xfrm>
            <a:off x="429036" y="1298400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C5331D26-7E3C-0DC0-67EA-E6E699C4DF47}"/>
              </a:ext>
            </a:extLst>
          </p:cNvPr>
          <p:cNvCxnSpPr>
            <a:cxnSpLocks/>
          </p:cNvCxnSpPr>
          <p:nvPr/>
        </p:nvCxnSpPr>
        <p:spPr>
          <a:xfrm>
            <a:off x="3307854" y="1283748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A74B6D14-7465-4B1F-2BFB-BFC8804A3D0F}"/>
              </a:ext>
            </a:extLst>
          </p:cNvPr>
          <p:cNvCxnSpPr>
            <a:cxnSpLocks/>
          </p:cNvCxnSpPr>
          <p:nvPr/>
        </p:nvCxnSpPr>
        <p:spPr>
          <a:xfrm>
            <a:off x="5991537" y="1302714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4AC887C4-5772-AD3C-E963-A246B287E75B}"/>
              </a:ext>
            </a:extLst>
          </p:cNvPr>
          <p:cNvCxnSpPr>
            <a:cxnSpLocks/>
          </p:cNvCxnSpPr>
          <p:nvPr/>
        </p:nvCxnSpPr>
        <p:spPr>
          <a:xfrm>
            <a:off x="3309592" y="1287703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D152104B-452F-6197-C471-0A055954E603}"/>
              </a:ext>
            </a:extLst>
          </p:cNvPr>
          <p:cNvCxnSpPr>
            <a:cxnSpLocks/>
          </p:cNvCxnSpPr>
          <p:nvPr/>
        </p:nvCxnSpPr>
        <p:spPr>
          <a:xfrm>
            <a:off x="6184082" y="1289940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EC4998EC-FB05-1DF3-265F-9871891F8302}"/>
              </a:ext>
            </a:extLst>
          </p:cNvPr>
          <p:cNvCxnSpPr>
            <a:cxnSpLocks/>
          </p:cNvCxnSpPr>
          <p:nvPr/>
        </p:nvCxnSpPr>
        <p:spPr>
          <a:xfrm>
            <a:off x="8867765" y="1308906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AF17C8C9-9A1A-B219-31D9-317A0F71E39C}"/>
              </a:ext>
            </a:extLst>
          </p:cNvPr>
          <p:cNvCxnSpPr>
            <a:cxnSpLocks/>
          </p:cNvCxnSpPr>
          <p:nvPr/>
        </p:nvCxnSpPr>
        <p:spPr>
          <a:xfrm>
            <a:off x="6185820" y="1293895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4589CD5E-27E4-0C17-DAE7-E45E72AA1099}"/>
              </a:ext>
            </a:extLst>
          </p:cNvPr>
          <p:cNvCxnSpPr>
            <a:cxnSpLocks/>
          </p:cNvCxnSpPr>
          <p:nvPr/>
        </p:nvCxnSpPr>
        <p:spPr>
          <a:xfrm>
            <a:off x="9060182" y="1296567"/>
            <a:ext cx="11225" cy="518797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33E82DD6-D09D-66C1-BC2F-E689F2211D3E}"/>
              </a:ext>
            </a:extLst>
          </p:cNvPr>
          <p:cNvCxnSpPr>
            <a:cxnSpLocks/>
          </p:cNvCxnSpPr>
          <p:nvPr/>
        </p:nvCxnSpPr>
        <p:spPr>
          <a:xfrm>
            <a:off x="11743865" y="1315533"/>
            <a:ext cx="907" cy="5175634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B986A431-4DCE-C8C0-2385-1F8286DF17C8}"/>
              </a:ext>
            </a:extLst>
          </p:cNvPr>
          <p:cNvCxnSpPr>
            <a:cxnSpLocks/>
          </p:cNvCxnSpPr>
          <p:nvPr/>
        </p:nvCxnSpPr>
        <p:spPr>
          <a:xfrm>
            <a:off x="9061920" y="1300522"/>
            <a:ext cx="2681945" cy="0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round/>
          </a:ln>
          <a:effectLst>
            <a:outerShdw blurRad="63500" dist="38100" dir="2700000" algn="tl" rotWithShape="0">
              <a:schemeClr val="bg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14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DB7D6-1B77-1A4A-EA2C-1EB57E63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C61E9ED-0E13-756E-7914-423A9BBE64FD}"/>
              </a:ext>
            </a:extLst>
          </p:cNvPr>
          <p:cNvGrpSpPr/>
          <p:nvPr/>
        </p:nvGrpSpPr>
        <p:grpSpPr>
          <a:xfrm>
            <a:off x="495605" y="407105"/>
            <a:ext cx="1556836" cy="627539"/>
            <a:chOff x="3022081" y="2878282"/>
            <a:chExt cx="1556836" cy="6275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DB9975-BF21-42F1-D766-AB8A849C6F1D}"/>
                </a:ext>
              </a:extLst>
            </p:cNvPr>
            <p:cNvSpPr txBox="1"/>
            <p:nvPr/>
          </p:nvSpPr>
          <p:spPr>
            <a:xfrm>
              <a:off x="3022081" y="2878282"/>
              <a:ext cx="861133" cy="255006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Chapter 03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EB5B93-73B0-C312-B9C3-D445B70023D0}"/>
                </a:ext>
              </a:extLst>
            </p:cNvPr>
            <p:cNvSpPr txBox="1"/>
            <p:nvPr/>
          </p:nvSpPr>
          <p:spPr>
            <a:xfrm>
              <a:off x="3022081" y="3105711"/>
              <a:ext cx="155683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개발 스케줄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2E73EF8-B41B-8811-7C42-A6977A51C35E}"/>
              </a:ext>
            </a:extLst>
          </p:cNvPr>
          <p:cNvGrpSpPr/>
          <p:nvPr/>
        </p:nvGrpSpPr>
        <p:grpSpPr>
          <a:xfrm>
            <a:off x="31920" y="33868"/>
            <a:ext cx="12128937" cy="6789600"/>
            <a:chOff x="-5271" y="-11492"/>
            <a:chExt cx="12192000" cy="685303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4439DF6-BD4C-71DC-D678-538FA4E2D16A}"/>
                </a:ext>
              </a:extLst>
            </p:cNvPr>
            <p:cNvGrpSpPr/>
            <p:nvPr/>
          </p:nvGrpSpPr>
          <p:grpSpPr>
            <a:xfrm>
              <a:off x="-907" y="0"/>
              <a:ext cx="2699659" cy="844552"/>
              <a:chOff x="-907" y="0"/>
              <a:chExt cx="2699659" cy="844552"/>
            </a:xfrm>
          </p:grpSpPr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C6B36D1D-DE95-A171-8331-4491BAB67A85}"/>
                  </a:ext>
                </a:extLst>
              </p:cNvPr>
              <p:cNvSpPr/>
              <p:nvPr/>
            </p:nvSpPr>
            <p:spPr>
              <a:xfrm rot="5400000">
                <a:off x="-19051" y="19051"/>
                <a:ext cx="844552" cy="80645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C9404E82-C540-4F9F-A662-E00DAA7B9697}"/>
                  </a:ext>
                </a:extLst>
              </p:cNvPr>
              <p:cNvSpPr/>
              <p:nvPr/>
            </p:nvSpPr>
            <p:spPr>
              <a:xfrm rot="5400000">
                <a:off x="569419" y="-566091"/>
                <a:ext cx="520702" cy="1661352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각 삼각형 43">
                <a:extLst>
                  <a:ext uri="{FF2B5EF4-FFF2-40B4-BE49-F238E27FC236}">
                    <a16:creationId xmlns:a16="http://schemas.microsoft.com/office/drawing/2014/main" id="{2EF00388-F299-210D-867B-B15002F4DEDB}"/>
                  </a:ext>
                </a:extLst>
              </p:cNvPr>
              <p:cNvSpPr/>
              <p:nvPr/>
            </p:nvSpPr>
            <p:spPr>
              <a:xfrm rot="5400000">
                <a:off x="1216998" y="-1212936"/>
                <a:ext cx="263849" cy="2699659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1C6B1F8-F967-EF87-49FF-5E1281A18F94}"/>
                </a:ext>
              </a:extLst>
            </p:cNvPr>
            <p:cNvSpPr/>
            <p:nvPr/>
          </p:nvSpPr>
          <p:spPr>
            <a:xfrm>
              <a:off x="-5271" y="-11492"/>
              <a:ext cx="12192000" cy="6853031"/>
            </a:xfrm>
            <a:prstGeom prst="rect">
              <a:avLst/>
            </a:prstGeom>
            <a:noFill/>
            <a:ln w="66675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15DF588A-C10B-4429-7770-E5D409B09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400" y="1204939"/>
            <a:ext cx="10987200" cy="5311069"/>
          </a:xfrm>
          <a:prstGeom prst="rect">
            <a:avLst/>
          </a:prstGeom>
          <a:ln w="3492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9139234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사용자 지정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BCBD"/>
      </a:accent1>
      <a:accent2>
        <a:srgbClr val="31A5E2"/>
      </a:accent2>
      <a:accent3>
        <a:srgbClr val="27857A"/>
      </a:accent3>
      <a:accent4>
        <a:srgbClr val="124378"/>
      </a:accent4>
      <a:accent5>
        <a:srgbClr val="5B9BD5"/>
      </a:accent5>
      <a:accent6>
        <a:srgbClr val="34AEAE"/>
      </a:accent6>
      <a:hlink>
        <a:srgbClr val="27857A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9BCB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1" id="{3BF38E7B-C125-4101-91C6-5B906345DA09}" vid="{FF8E8483-899D-4E7E-8897-9FABEA28826D}"/>
    </a:ext>
  </a:extLst>
</a:theme>
</file>

<file path=ppt/theme/theme2.xml><?xml version="1.0" encoding="utf-8"?>
<a:theme xmlns:a="http://schemas.openxmlformats.org/drawingml/2006/main" name="1_Office 테마">
  <a:themeElements>
    <a:clrScheme name="사용자 지정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BCBD"/>
      </a:accent1>
      <a:accent2>
        <a:srgbClr val="31A5E2"/>
      </a:accent2>
      <a:accent3>
        <a:srgbClr val="27857A"/>
      </a:accent3>
      <a:accent4>
        <a:srgbClr val="124378"/>
      </a:accent4>
      <a:accent5>
        <a:srgbClr val="5B9BD5"/>
      </a:accent5>
      <a:accent6>
        <a:srgbClr val="34AEAE"/>
      </a:accent6>
      <a:hlink>
        <a:srgbClr val="27857A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9BCB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7708</TotalTime>
  <Words>3711</Words>
  <Application>Microsoft Office PowerPoint</Application>
  <PresentationFormat>와이드스크린</PresentationFormat>
  <Paragraphs>897</Paragraphs>
  <Slides>36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맑은 고딕</vt:lpstr>
      <vt:lpstr>프리젠테이션 3 Light</vt:lpstr>
      <vt:lpstr>프리젠테이션 4 Regular</vt:lpstr>
      <vt:lpstr>프리젠테이션 6 SemiBold</vt:lpstr>
      <vt:lpstr>프리젠테이션 7 Bold</vt:lpstr>
      <vt:lpstr>프리젠테이션 8 ExtraBold</vt:lpstr>
      <vt:lpstr>프리젠테이션 9 Black</vt:lpstr>
      <vt:lpstr>Arial</vt:lpstr>
      <vt:lpstr>Wingdings</vt:lpstr>
      <vt:lpstr>테마1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승민 강</dc:creator>
  <cp:lastModifiedBy>승민 강</cp:lastModifiedBy>
  <cp:revision>61</cp:revision>
  <dcterms:created xsi:type="dcterms:W3CDTF">2025-06-17T10:31:53Z</dcterms:created>
  <dcterms:modified xsi:type="dcterms:W3CDTF">2025-09-05T07:58:58Z</dcterms:modified>
</cp:coreProperties>
</file>